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8" r:id="rId13"/>
    <p:sldId id="269" r:id="rId14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76" autoAdjust="0"/>
  </p:normalViewPr>
  <p:slideViewPr>
    <p:cSldViewPr>
      <p:cViewPr varScale="1">
        <p:scale>
          <a:sx n="52" d="100"/>
          <a:sy n="52" d="100"/>
        </p:scale>
        <p:origin x="67" y="25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Total Sold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2795647419072617"/>
          <c:y val="0.1115277777777778"/>
          <c:w val="0.80859908136482939"/>
          <c:h val="0.72088764946048411"/>
        </c:manualLayout>
      </c:layout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</c:dPt>
          <c:dLbls>
            <c:dLbl>
              <c:idx val="0"/>
              <c:layout>
                <c:manualLayout>
                  <c:x val="3.375527426160322E-2"/>
                  <c:y val="-5.488939139334443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2.7426160337552744E-2"/>
                  <c:y val="-1.37223478483358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b" anchorCtr="0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Summary!$W$1:$X$1</c:f>
              <c:strCache>
                <c:ptCount val="2"/>
                <c:pt idx="0">
                  <c:v>Sold New</c:v>
                </c:pt>
                <c:pt idx="1">
                  <c:v>Sold Used</c:v>
                </c:pt>
              </c:strCache>
            </c:strRef>
          </c:cat>
          <c:val>
            <c:numRef>
              <c:f>Summary!$V$14:$W$14</c:f>
              <c:numCache>
                <c:formatCode>General</c:formatCode>
                <c:ptCount val="2"/>
                <c:pt idx="0">
                  <c:v>215</c:v>
                </c:pt>
                <c:pt idx="1">
                  <c:v>158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shape val="box"/>
        <c:axId val="361073768"/>
        <c:axId val="361071024"/>
        <c:axId val="0"/>
      </c:bar3DChart>
      <c:catAx>
        <c:axId val="3610737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071024"/>
        <c:crosses val="autoZero"/>
        <c:auto val="1"/>
        <c:lblAlgn val="ctr"/>
        <c:lblOffset val="100"/>
        <c:noMultiLvlLbl val="0"/>
      </c:catAx>
      <c:valAx>
        <c:axId val="361071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073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'[Hat Tricks (Oct 1, 2015 - Jan 13, 2016).xls]Summary'!$W$2:$W$11</c:f>
              <c:strCache>
                <c:ptCount val="10"/>
                <c:pt idx="0">
                  <c:v>Todd Clark,Adirondack Chevy Buick</c:v>
                </c:pt>
                <c:pt idx="1">
                  <c:v>Don Williams,Johnson Motors Chevrolet Cadillac</c:v>
                </c:pt>
                <c:pt idx="2">
                  <c:v>Rick,Crivelli Chevrolet Buick Inc. PA</c:v>
                </c:pt>
                <c:pt idx="3">
                  <c:v>Antonio Ortiz,Burdick Chevrolet</c:v>
                </c:pt>
                <c:pt idx="4">
                  <c:v>Buzzy Rickard,Adirondack Chevy Buick</c:v>
                </c:pt>
                <c:pt idx="5">
                  <c:v>Eddie Sanchez,Chevrolet of Milford</c:v>
                </c:pt>
                <c:pt idx="6">
                  <c:v>Kyle,Armen Chevrolet</c:v>
                </c:pt>
                <c:pt idx="7">
                  <c:v>Brandon,Crivelli Chevrolet Buick Inc. PA</c:v>
                </c:pt>
                <c:pt idx="8">
                  <c:v>Mike H,Shearer Chevrolet Buick GMC</c:v>
                </c:pt>
                <c:pt idx="9">
                  <c:v>Matt,Johnson Motors Chevrolet Cadillac</c:v>
                </c:pt>
              </c:strCache>
            </c:strRef>
          </c:cat>
          <c:val>
            <c:numRef>
              <c:f>'[Hat Tricks (Oct 1, 2015 - Jan 13, 2016).xls]Summary'!$X$2:$X$11</c:f>
              <c:numCache>
                <c:formatCode>General</c:formatCode>
                <c:ptCount val="10"/>
                <c:pt idx="0">
                  <c:v>7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69182752"/>
        <c:axId val="569185104"/>
        <c:axId val="0"/>
      </c:bar3DChart>
      <c:catAx>
        <c:axId val="56918275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185104"/>
        <c:crosses val="autoZero"/>
        <c:auto val="1"/>
        <c:lblAlgn val="ctr"/>
        <c:lblOffset val="100"/>
        <c:noMultiLvlLbl val="0"/>
      </c:catAx>
      <c:valAx>
        <c:axId val="569185104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9182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Sold by Event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30517943279493964"/>
          <c:y val="0.10180248022688437"/>
          <c:w val="0.65159831475439012"/>
          <c:h val="0.86126299956724039"/>
        </c:manualLayout>
      </c:layout>
      <c:bar3DChart>
        <c:barDir val="bar"/>
        <c:grouping val="stacked"/>
        <c:varyColors val="0"/>
        <c:ser>
          <c:idx val="0"/>
          <c:order val="0"/>
          <c:tx>
            <c:strRef>
              <c:f>conversion!$D$2</c:f>
              <c:strCache>
                <c:ptCount val="1"/>
                <c:pt idx="0">
                  <c:v>Sold New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conversion!$C$3:$C$14</c:f>
              <c:strCache>
                <c:ptCount val="12"/>
                <c:pt idx="0">
                  <c:v>Kelly Automotive</c:v>
                </c:pt>
                <c:pt idx="1">
                  <c:v>Crivelli Chevrolet Buick Inc. PA</c:v>
                </c:pt>
                <c:pt idx="2">
                  <c:v>Jerry's Chevrolet</c:v>
                </c:pt>
                <c:pt idx="3">
                  <c:v>Armen Chevrolet</c:v>
                </c:pt>
                <c:pt idx="4">
                  <c:v>Crivelli Chevrolet Buick Inc. PA</c:v>
                </c:pt>
                <c:pt idx="5">
                  <c:v>Colussy Chevrolet Inc.</c:v>
                </c:pt>
                <c:pt idx="6">
                  <c:v>Washington Chevrolet</c:v>
                </c:pt>
                <c:pt idx="7">
                  <c:v>Adirondack Chevy Buick</c:v>
                </c:pt>
                <c:pt idx="8">
                  <c:v>Burdick Chevrolet</c:v>
                </c:pt>
                <c:pt idx="9">
                  <c:v>Chevrolet of Milford</c:v>
                </c:pt>
                <c:pt idx="10">
                  <c:v>Johnson Motors Chevrolet Cadillac</c:v>
                </c:pt>
                <c:pt idx="11">
                  <c:v>Shearer Chevrolet Buick GMC</c:v>
                </c:pt>
              </c:strCache>
            </c:strRef>
          </c:cat>
          <c:val>
            <c:numRef>
              <c:f>conversion!$D$3:$D$14</c:f>
              <c:numCache>
                <c:formatCode>General</c:formatCode>
                <c:ptCount val="12"/>
                <c:pt idx="0">
                  <c:v>7</c:v>
                </c:pt>
                <c:pt idx="1">
                  <c:v>6</c:v>
                </c:pt>
                <c:pt idx="2">
                  <c:v>11</c:v>
                </c:pt>
                <c:pt idx="3">
                  <c:v>15</c:v>
                </c:pt>
                <c:pt idx="4">
                  <c:v>12</c:v>
                </c:pt>
                <c:pt idx="5">
                  <c:v>6</c:v>
                </c:pt>
                <c:pt idx="6">
                  <c:v>16</c:v>
                </c:pt>
                <c:pt idx="7">
                  <c:v>18</c:v>
                </c:pt>
                <c:pt idx="8">
                  <c:v>21</c:v>
                </c:pt>
                <c:pt idx="9">
                  <c:v>12</c:v>
                </c:pt>
                <c:pt idx="10">
                  <c:v>18</c:v>
                </c:pt>
                <c:pt idx="11">
                  <c:v>16</c:v>
                </c:pt>
              </c:numCache>
            </c:numRef>
          </c:val>
        </c:ser>
        <c:ser>
          <c:idx val="1"/>
          <c:order val="1"/>
          <c:tx>
            <c:strRef>
              <c:f>conversion!$E$2</c:f>
              <c:strCache>
                <c:ptCount val="1"/>
                <c:pt idx="0">
                  <c:v>Sold Used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conversion!$C$3:$C$14</c:f>
              <c:strCache>
                <c:ptCount val="12"/>
                <c:pt idx="0">
                  <c:v>Kelly Automotive</c:v>
                </c:pt>
                <c:pt idx="1">
                  <c:v>Crivelli Chevrolet Buick Inc. PA</c:v>
                </c:pt>
                <c:pt idx="2">
                  <c:v>Jerry's Chevrolet</c:v>
                </c:pt>
                <c:pt idx="3">
                  <c:v>Armen Chevrolet</c:v>
                </c:pt>
                <c:pt idx="4">
                  <c:v>Crivelli Chevrolet Buick Inc. PA</c:v>
                </c:pt>
                <c:pt idx="5">
                  <c:v>Colussy Chevrolet Inc.</c:v>
                </c:pt>
                <c:pt idx="6">
                  <c:v>Washington Chevrolet</c:v>
                </c:pt>
                <c:pt idx="7">
                  <c:v>Adirondack Chevy Buick</c:v>
                </c:pt>
                <c:pt idx="8">
                  <c:v>Burdick Chevrolet</c:v>
                </c:pt>
                <c:pt idx="9">
                  <c:v>Chevrolet of Milford</c:v>
                </c:pt>
                <c:pt idx="10">
                  <c:v>Johnson Motors Chevrolet Cadillac</c:v>
                </c:pt>
                <c:pt idx="11">
                  <c:v>Shearer Chevrolet Buick GMC</c:v>
                </c:pt>
              </c:strCache>
            </c:strRef>
          </c:cat>
          <c:val>
            <c:numRef>
              <c:f>conversion!$E$3:$E$14</c:f>
              <c:numCache>
                <c:formatCode>General</c:formatCode>
                <c:ptCount val="12"/>
                <c:pt idx="0">
                  <c:v>3</c:v>
                </c:pt>
                <c:pt idx="1">
                  <c:v>5</c:v>
                </c:pt>
                <c:pt idx="2">
                  <c:v>2</c:v>
                </c:pt>
                <c:pt idx="3">
                  <c:v>0</c:v>
                </c:pt>
                <c:pt idx="4">
                  <c:v>3</c:v>
                </c:pt>
                <c:pt idx="5">
                  <c:v>12</c:v>
                </c:pt>
                <c:pt idx="6">
                  <c:v>4</c:v>
                </c:pt>
                <c:pt idx="7">
                  <c:v>3</c:v>
                </c:pt>
                <c:pt idx="8">
                  <c:v>1</c:v>
                </c:pt>
                <c:pt idx="9">
                  <c:v>10</c:v>
                </c:pt>
                <c:pt idx="10">
                  <c:v>6</c:v>
                </c:pt>
                <c:pt idx="1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61072984"/>
        <c:axId val="361073376"/>
        <c:axId val="0"/>
      </c:bar3DChart>
      <c:catAx>
        <c:axId val="361072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073376"/>
        <c:crosses val="autoZero"/>
        <c:auto val="1"/>
        <c:lblAlgn val="ctr"/>
        <c:lblOffset val="100"/>
        <c:noMultiLvlLbl val="0"/>
      </c:catAx>
      <c:valAx>
        <c:axId val="361073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072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4314664282277483E-2"/>
          <c:y val="0.94399582837662743"/>
          <c:w val="0.30141141732283466"/>
          <c:h val="4.7189927601331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Attendees - Current Customer vs New Customer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Sheet1!$I$36</c:f>
              <c:strCache>
                <c:ptCount val="1"/>
                <c:pt idx="0">
                  <c:v>From Dealer's Database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Sheet1!$H$37:$H$48</c:f>
              <c:strCache>
                <c:ptCount val="12"/>
                <c:pt idx="0">
                  <c:v>Adirondack </c:v>
                </c:pt>
                <c:pt idx="1">
                  <c:v>Johnson Motors </c:v>
                </c:pt>
                <c:pt idx="2">
                  <c:v>Colussy </c:v>
                </c:pt>
                <c:pt idx="3">
                  <c:v>Kelly Automotive</c:v>
                </c:pt>
                <c:pt idx="4">
                  <c:v>Crivelli </c:v>
                </c:pt>
                <c:pt idx="5">
                  <c:v>Washington </c:v>
                </c:pt>
                <c:pt idx="6">
                  <c:v>Chevrolet of Milford</c:v>
                </c:pt>
                <c:pt idx="7">
                  <c:v>Armen </c:v>
                </c:pt>
                <c:pt idx="8">
                  <c:v>Jerry's</c:v>
                </c:pt>
                <c:pt idx="9">
                  <c:v>Shearer</c:v>
                </c:pt>
                <c:pt idx="10">
                  <c:v>Burdick</c:v>
                </c:pt>
                <c:pt idx="11">
                  <c:v>All Dealers</c:v>
                </c:pt>
              </c:strCache>
            </c:strRef>
          </c:cat>
          <c:val>
            <c:numRef>
              <c:f>Sheet1!$I$37:$I$48</c:f>
              <c:numCache>
                <c:formatCode>0%</c:formatCode>
                <c:ptCount val="12"/>
                <c:pt idx="0">
                  <c:v>0.86111111111111116</c:v>
                </c:pt>
                <c:pt idx="1">
                  <c:v>0.86046511627906974</c:v>
                </c:pt>
                <c:pt idx="2">
                  <c:v>0.7</c:v>
                </c:pt>
                <c:pt idx="3">
                  <c:v>0.5357142857142857</c:v>
                </c:pt>
                <c:pt idx="4">
                  <c:v>0.83076923076923082</c:v>
                </c:pt>
                <c:pt idx="5">
                  <c:v>0.58974358974358976</c:v>
                </c:pt>
                <c:pt idx="6">
                  <c:v>0.52941176470588236</c:v>
                </c:pt>
                <c:pt idx="7">
                  <c:v>0.59090909090909094</c:v>
                </c:pt>
                <c:pt idx="8">
                  <c:v>0.43478260869565216</c:v>
                </c:pt>
                <c:pt idx="9">
                  <c:v>0.58536585365853655</c:v>
                </c:pt>
                <c:pt idx="10">
                  <c:v>0.56756756756756754</c:v>
                </c:pt>
                <c:pt idx="11">
                  <c:v>0.66506024096385541</c:v>
                </c:pt>
              </c:numCache>
            </c:numRef>
          </c:val>
        </c:ser>
        <c:ser>
          <c:idx val="1"/>
          <c:order val="1"/>
          <c:tx>
            <c:strRef>
              <c:f>Sheet1!$J$36</c:f>
              <c:strCache>
                <c:ptCount val="1"/>
                <c:pt idx="0">
                  <c:v>New Customer to Dealer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Sheet1!$H$37:$H$48</c:f>
              <c:strCache>
                <c:ptCount val="12"/>
                <c:pt idx="0">
                  <c:v>Adirondack </c:v>
                </c:pt>
                <c:pt idx="1">
                  <c:v>Johnson Motors </c:v>
                </c:pt>
                <c:pt idx="2">
                  <c:v>Colussy </c:v>
                </c:pt>
                <c:pt idx="3">
                  <c:v>Kelly Automotive</c:v>
                </c:pt>
                <c:pt idx="4">
                  <c:v>Crivelli </c:v>
                </c:pt>
                <c:pt idx="5">
                  <c:v>Washington </c:v>
                </c:pt>
                <c:pt idx="6">
                  <c:v>Chevrolet of Milford</c:v>
                </c:pt>
                <c:pt idx="7">
                  <c:v>Armen </c:v>
                </c:pt>
                <c:pt idx="8">
                  <c:v>Jerry's</c:v>
                </c:pt>
                <c:pt idx="9">
                  <c:v>Shearer</c:v>
                </c:pt>
                <c:pt idx="10">
                  <c:v>Burdick</c:v>
                </c:pt>
                <c:pt idx="11">
                  <c:v>All Dealers</c:v>
                </c:pt>
              </c:strCache>
            </c:strRef>
          </c:cat>
          <c:val>
            <c:numRef>
              <c:f>Sheet1!$J$37:$J$48</c:f>
              <c:numCache>
                <c:formatCode>0%</c:formatCode>
                <c:ptCount val="12"/>
                <c:pt idx="0">
                  <c:v>0.1388888888888889</c:v>
                </c:pt>
                <c:pt idx="1">
                  <c:v>0.13953488372093023</c:v>
                </c:pt>
                <c:pt idx="2">
                  <c:v>0.3</c:v>
                </c:pt>
                <c:pt idx="3">
                  <c:v>0.4642857142857143</c:v>
                </c:pt>
                <c:pt idx="4">
                  <c:v>0.16923076923076924</c:v>
                </c:pt>
                <c:pt idx="5">
                  <c:v>0.41025641025641024</c:v>
                </c:pt>
                <c:pt idx="6">
                  <c:v>0.47058823529411764</c:v>
                </c:pt>
                <c:pt idx="7">
                  <c:v>0.40909090909090912</c:v>
                </c:pt>
                <c:pt idx="8">
                  <c:v>0.56521739130434778</c:v>
                </c:pt>
                <c:pt idx="9">
                  <c:v>0.41463414634146339</c:v>
                </c:pt>
                <c:pt idx="10">
                  <c:v>0.43243243243243246</c:v>
                </c:pt>
                <c:pt idx="11">
                  <c:v>0.33493975903614459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9219720"/>
        <c:axId val="239216192"/>
      </c:barChart>
      <c:catAx>
        <c:axId val="2392197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9216192"/>
        <c:crosses val="autoZero"/>
        <c:auto val="1"/>
        <c:lblAlgn val="ctr"/>
        <c:lblOffset val="100"/>
        <c:noMultiLvlLbl val="0"/>
      </c:catAx>
      <c:valAx>
        <c:axId val="239216192"/>
        <c:scaling>
          <c:orientation val="minMax"/>
          <c:max val="1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9219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Buyers</a:t>
            </a:r>
            <a:r>
              <a:rPr lang="en-US" baseline="0"/>
              <a:t> - Current Customer vs New Customer</a:t>
            </a:r>
            <a:endParaRPr lang="en-US"/>
          </a:p>
        </c:rich>
      </c:tx>
      <c:layout>
        <c:manualLayout>
          <c:xMode val="edge"/>
          <c:yMode val="edge"/>
          <c:x val="0.10008497314459069"/>
          <c:y val="6.030899097834480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Sheet1!$L$36</c:f>
              <c:strCache>
                <c:ptCount val="1"/>
                <c:pt idx="0">
                  <c:v>From Dealer's Database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Sheet1!$K$37:$K$48</c:f>
              <c:strCache>
                <c:ptCount val="12"/>
                <c:pt idx="0">
                  <c:v>Adirondack </c:v>
                </c:pt>
                <c:pt idx="1">
                  <c:v>Johnson Motors </c:v>
                </c:pt>
                <c:pt idx="2">
                  <c:v>Colussy </c:v>
                </c:pt>
                <c:pt idx="3">
                  <c:v>Kelly Automotive</c:v>
                </c:pt>
                <c:pt idx="4">
                  <c:v>Crivelli </c:v>
                </c:pt>
                <c:pt idx="5">
                  <c:v>Washington </c:v>
                </c:pt>
                <c:pt idx="6">
                  <c:v>Chevrolet of Milford</c:v>
                </c:pt>
                <c:pt idx="7">
                  <c:v>Armen </c:v>
                </c:pt>
                <c:pt idx="8">
                  <c:v>Jerry's</c:v>
                </c:pt>
                <c:pt idx="9">
                  <c:v>Shearer</c:v>
                </c:pt>
                <c:pt idx="10">
                  <c:v>Burdick</c:v>
                </c:pt>
                <c:pt idx="11">
                  <c:v>All Dealers</c:v>
                </c:pt>
              </c:strCache>
            </c:strRef>
          </c:cat>
          <c:val>
            <c:numRef>
              <c:f>Sheet1!$L$37:$L$48</c:f>
              <c:numCache>
                <c:formatCode>0%</c:formatCode>
                <c:ptCount val="12"/>
                <c:pt idx="0">
                  <c:v>0.80952380952380953</c:v>
                </c:pt>
                <c:pt idx="1">
                  <c:v>0.75</c:v>
                </c:pt>
                <c:pt idx="2">
                  <c:v>0.72222222222222221</c:v>
                </c:pt>
                <c:pt idx="3">
                  <c:v>0.7</c:v>
                </c:pt>
                <c:pt idx="4">
                  <c:v>0.69230769230769229</c:v>
                </c:pt>
                <c:pt idx="5">
                  <c:v>0.55000000000000004</c:v>
                </c:pt>
                <c:pt idx="6">
                  <c:v>0.5</c:v>
                </c:pt>
                <c:pt idx="7">
                  <c:v>0.46666666666666667</c:v>
                </c:pt>
                <c:pt idx="8">
                  <c:v>0.46153846153846156</c:v>
                </c:pt>
                <c:pt idx="9">
                  <c:v>0.45833333333333331</c:v>
                </c:pt>
                <c:pt idx="10">
                  <c:v>0.36363636363636365</c:v>
                </c:pt>
                <c:pt idx="11">
                  <c:v>0.59069767441860466</c:v>
                </c:pt>
              </c:numCache>
            </c:numRef>
          </c:val>
        </c:ser>
        <c:ser>
          <c:idx val="1"/>
          <c:order val="1"/>
          <c:tx>
            <c:strRef>
              <c:f>Sheet1!$M$36</c:f>
              <c:strCache>
                <c:ptCount val="1"/>
                <c:pt idx="0">
                  <c:v>New Customer to Dealer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Sheet1!$K$37:$K$48</c:f>
              <c:strCache>
                <c:ptCount val="12"/>
                <c:pt idx="0">
                  <c:v>Adirondack </c:v>
                </c:pt>
                <c:pt idx="1">
                  <c:v>Johnson Motors </c:v>
                </c:pt>
                <c:pt idx="2">
                  <c:v>Colussy </c:v>
                </c:pt>
                <c:pt idx="3">
                  <c:v>Kelly Automotive</c:v>
                </c:pt>
                <c:pt idx="4">
                  <c:v>Crivelli </c:v>
                </c:pt>
                <c:pt idx="5">
                  <c:v>Washington </c:v>
                </c:pt>
                <c:pt idx="6">
                  <c:v>Chevrolet of Milford</c:v>
                </c:pt>
                <c:pt idx="7">
                  <c:v>Armen </c:v>
                </c:pt>
                <c:pt idx="8">
                  <c:v>Jerry's</c:v>
                </c:pt>
                <c:pt idx="9">
                  <c:v>Shearer</c:v>
                </c:pt>
                <c:pt idx="10">
                  <c:v>Burdick</c:v>
                </c:pt>
                <c:pt idx="11">
                  <c:v>All Dealers</c:v>
                </c:pt>
              </c:strCache>
            </c:strRef>
          </c:cat>
          <c:val>
            <c:numRef>
              <c:f>Sheet1!$M$37:$M$48</c:f>
              <c:numCache>
                <c:formatCode>0%</c:formatCode>
                <c:ptCount val="12"/>
                <c:pt idx="0">
                  <c:v>0.19047619047619047</c:v>
                </c:pt>
                <c:pt idx="1">
                  <c:v>0.25</c:v>
                </c:pt>
                <c:pt idx="2">
                  <c:v>0.27777777777777779</c:v>
                </c:pt>
                <c:pt idx="3">
                  <c:v>0.3</c:v>
                </c:pt>
                <c:pt idx="4">
                  <c:v>0.30769230769230771</c:v>
                </c:pt>
                <c:pt idx="5">
                  <c:v>0.45</c:v>
                </c:pt>
                <c:pt idx="6">
                  <c:v>0.5</c:v>
                </c:pt>
                <c:pt idx="7">
                  <c:v>0.53333333333333333</c:v>
                </c:pt>
                <c:pt idx="8">
                  <c:v>0.53846153846153844</c:v>
                </c:pt>
                <c:pt idx="9">
                  <c:v>0.54166666666666663</c:v>
                </c:pt>
                <c:pt idx="10">
                  <c:v>0.63636363636363635</c:v>
                </c:pt>
                <c:pt idx="11">
                  <c:v>0.40930232558139534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9218936"/>
        <c:axId val="359073568"/>
      </c:barChart>
      <c:catAx>
        <c:axId val="23921893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9073568"/>
        <c:crosses val="autoZero"/>
        <c:auto val="1"/>
        <c:lblAlgn val="ctr"/>
        <c:lblOffset val="100"/>
        <c:noMultiLvlLbl val="0"/>
      </c:catAx>
      <c:valAx>
        <c:axId val="359073568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9218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conversion!$C$35</c:f>
              <c:strCache>
                <c:ptCount val="1"/>
                <c:pt idx="0">
                  <c:v>Attendees to Buyers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5034776902887242E-2"/>
                  <c:y val="-0.10728018372703411"/>
                </c:manualLayout>
              </c:layout>
              <c:tx>
                <c:strRef>
                  <c:f>conversion!$A$36</c:f>
                  <c:strCache>
                    <c:ptCount val="1"/>
                    <c:pt idx="0">
                      <c:v>Adirondack 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{7FAAAF27-9E93-470C-BC1A-0EFFAC8C78F9}</c15:txfldGUID>
                      <c15:f>conversion!$A$36</c15:f>
                      <c15:dlblFieldTableCache>
                        <c:ptCount val="1"/>
                        <c:pt idx="0">
                          <c:v>Adirondack 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>
                <c:manualLayout>
                  <c:x val="-9.9312554680664911E-2"/>
                  <c:y val="-7.0243146689997107E-2"/>
                </c:manualLayout>
              </c:layout>
              <c:tx>
                <c:strRef>
                  <c:f>conversion!$A$37</c:f>
                  <c:strCache>
                    <c:ptCount val="1"/>
                    <c:pt idx="0">
                      <c:v>Armen 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{BE02862F-BF84-4CFC-9A0E-C721F53D3915}</c15:txfldGUID>
                      <c15:f>conversion!$A$37</c15:f>
                      <c15:dlblFieldTableCache>
                        <c:ptCount val="1"/>
                        <c:pt idx="0">
                          <c:v>Armen 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>
                <c:manualLayout>
                  <c:x val="-0.16806955380577429"/>
                  <c:y val="-7.4872776319626758E-2"/>
                </c:manualLayout>
              </c:layout>
              <c:tx>
                <c:strRef>
                  <c:f>conversion!$A$38</c:f>
                  <c:strCache>
                    <c:ptCount val="1"/>
                    <c:pt idx="0">
                      <c:v>Burdick 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{88677DE8-FF18-4DAB-AA22-DB83C3AFF22A}</c15:txfldGUID>
                      <c15:f>conversion!$A$38</c15:f>
                      <c15:dlblFieldTableCache>
                        <c:ptCount val="1"/>
                        <c:pt idx="0">
                          <c:v>Burdick 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>
                <c:manualLayout>
                  <c:x val="-0.19722222222222222"/>
                  <c:y val="-5.4283318751822685E-3"/>
                </c:manualLayout>
              </c:layout>
              <c:tx>
                <c:strRef>
                  <c:f>conversion!$A$39</c:f>
                  <c:strCache>
                    <c:ptCount val="1"/>
                    <c:pt idx="0">
                      <c:v>Milford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{19CCA9CB-56F3-4291-BF58-AF301EFEC857}</c15:txfldGUID>
                      <c15:f>conversion!$A$39</c15:f>
                      <c15:dlblFieldTableCache>
                        <c:ptCount val="1"/>
                        <c:pt idx="0">
                          <c:v>Milford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>
                <c:manualLayout>
                  <c:x val="-3.4736220472440946E-2"/>
                  <c:y val="-0.14894685039370081"/>
                </c:manualLayout>
              </c:layout>
              <c:tx>
                <c:strRef>
                  <c:f>conversion!$A$40</c:f>
                  <c:strCache>
                    <c:ptCount val="1"/>
                    <c:pt idx="0">
                      <c:v>Colussy 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{27F21616-B65A-4AF0-A1DF-A64676ADCDB4}</c15:txfldGUID>
                      <c15:f>conversion!$A$40</c15:f>
                      <c15:dlblFieldTableCache>
                        <c:ptCount val="1"/>
                        <c:pt idx="0">
                          <c:v>Colussy 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>
                <c:manualLayout>
                  <c:x val="-0.25975000000000004"/>
                  <c:y val="2.6979075532225137E-2"/>
                </c:manualLayout>
              </c:layout>
              <c:tx>
                <c:strRef>
                  <c:f>conversion!$A$41</c:f>
                  <c:strCache>
                    <c:ptCount val="1"/>
                    <c:pt idx="0">
                      <c:v>Crivelli Event 1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{9A8FC713-3E14-4FAC-8B64-C411C4FB8F79}</c15:txfldGUID>
                      <c15:f>conversion!$A$41</c15:f>
                      <c15:dlblFieldTableCache>
                        <c:ptCount val="1"/>
                        <c:pt idx="0">
                          <c:v>Crivelli Event 1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>
                <c:manualLayout>
                  <c:x val="-0.16846833502247863"/>
                  <c:y val="-1.2372776319626756E-2"/>
                </c:manualLayout>
              </c:layout>
              <c:tx>
                <c:strRef>
                  <c:f>conversion!$A$42</c:f>
                  <c:strCache>
                    <c:ptCount val="1"/>
                    <c:pt idx="0">
                      <c:v>Crivelli Event 2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{9001B4BE-148F-4C1D-92E4-FAE3D0168EAE}</c15:txfldGUID>
                      <c15:f>conversion!$A$42</c15:f>
                      <c15:dlblFieldTableCache>
                        <c:ptCount val="1"/>
                        <c:pt idx="0">
                          <c:v>Crivelli Event 2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>
                <c:manualLayout>
                  <c:x val="-0.14613210848643921"/>
                  <c:y val="1.3090186643336207E-2"/>
                </c:manualLayout>
              </c:layout>
              <c:tx>
                <c:strRef>
                  <c:f>conversion!$A$43</c:f>
                  <c:strCache>
                    <c:ptCount val="1"/>
                    <c:pt idx="0">
                      <c:v>Jerry's 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{9FC44BE8-AB66-48A0-8481-816BD023E864}</c15:txfldGUID>
                      <c15:f>conversion!$A$43</c15:f>
                      <c15:dlblFieldTableCache>
                        <c:ptCount val="1"/>
                        <c:pt idx="0">
                          <c:v>Jerry's 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>
                <c:manualLayout>
                  <c:x val="3.0588472233050077E-3"/>
                  <c:y val="-3.1135170603674542E-3"/>
                </c:manualLayout>
              </c:layout>
              <c:tx>
                <c:strRef>
                  <c:f>conversion!$A$44</c:f>
                  <c:strCache>
                    <c:ptCount val="1"/>
                    <c:pt idx="0">
                      <c:v>Johnson Motors </c:v>
                    </c:pt>
                  </c:strCache>
                </c:strRef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340266841644791"/>
                      <c:h val="0.12659740449110529"/>
                    </c:manualLayout>
                  </c15:layout>
                  <c15:dlblFieldTable>
                    <c15:dlblFTEntry>
                      <c15:txfldGUID>{40C9B5CD-F90C-4AB1-A672-046FDE8803C1}</c15:txfldGUID>
                      <c15:f>conversion!$A$44</c15:f>
                      <c15:dlblFieldTableCache>
                        <c:ptCount val="1"/>
                        <c:pt idx="0">
                          <c:v>Johnson Motors 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>
                <c:manualLayout>
                  <c:x val="3.3305555555555554E-2"/>
                  <c:y val="3.5439997083697869E-2"/>
                </c:manualLayout>
              </c:layout>
              <c:tx>
                <c:strRef>
                  <c:f>conversion!$A$45</c:f>
                  <c:strCache>
                    <c:ptCount val="1"/>
                    <c:pt idx="0">
                      <c:v>Kelly Automotive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{D9689911-6F82-4F49-B6AC-022A32DF7C8B}</c15:txfldGUID>
                      <c15:f>conversion!$A$45</c15:f>
                      <c15:dlblFieldTableCache>
                        <c:ptCount val="1"/>
                        <c:pt idx="0">
                          <c:v>Kelly Automotive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0"/>
              <c:layout/>
              <c:tx>
                <c:strRef>
                  <c:f>conversion!$A$46</c:f>
                  <c:strCache>
                    <c:ptCount val="1"/>
                    <c:pt idx="0">
                      <c:v>Shearer </c:v>
                    </c:pt>
                  </c:strCache>
                </c:strRef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{48A2F4A1-604C-4B4E-ADCD-333A9BBF0732}</c15:txfldGUID>
                      <c15:f>conversion!$A$46</c15:f>
                      <c15:dlblFieldTableCache>
                        <c:ptCount val="1"/>
                        <c:pt idx="0">
                          <c:v>Shearer 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1"/>
              <c:layout>
                <c:manualLayout>
                  <c:x val="-0.13128478989631254"/>
                  <c:y val="8.4607392825896757E-3"/>
                </c:manualLayout>
              </c:layout>
              <c:tx>
                <c:strRef>
                  <c:f>conversion!$A$47</c:f>
                  <c:strCache>
                    <c:ptCount val="1"/>
                    <c:pt idx="0">
                      <c:v>Washington </c:v>
                    </c:pt>
                  </c:strCache>
                </c:strRef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574257425742574"/>
                      <c:h val="4.085648148148148E-2"/>
                    </c:manualLayout>
                  </c15:layout>
                  <c15:dlblFieldTable>
                    <c15:dlblFTEntry>
                      <c15:txfldGUID>{208652B4-0DFE-438D-8ECD-623B8DCCEAE6}</c15:txfldGUID>
                      <c15:f>conversion!$A$47</c15:f>
                      <c15:dlblFieldTableCache>
                        <c:ptCount val="1"/>
                        <c:pt idx="0">
                          <c:v>Washington 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conversion!$B$36:$B$47</c:f>
              <c:numCache>
                <c:formatCode>0%</c:formatCode>
                <c:ptCount val="12"/>
                <c:pt idx="0">
                  <c:v>0.68181818181818177</c:v>
                </c:pt>
                <c:pt idx="1">
                  <c:v>0.47499999999999998</c:v>
                </c:pt>
                <c:pt idx="2">
                  <c:v>0.40579710144927539</c:v>
                </c:pt>
                <c:pt idx="3">
                  <c:v>0.4044943820224719</c:v>
                </c:pt>
                <c:pt idx="4">
                  <c:v>0.5714285714285714</c:v>
                </c:pt>
                <c:pt idx="5">
                  <c:v>0.46913580246913578</c:v>
                </c:pt>
                <c:pt idx="6">
                  <c:v>0.42105263157894735</c:v>
                </c:pt>
                <c:pt idx="7">
                  <c:v>0.37142857142857144</c:v>
                </c:pt>
                <c:pt idx="8">
                  <c:v>0.67924528301886788</c:v>
                </c:pt>
                <c:pt idx="9">
                  <c:v>0.49019607843137253</c:v>
                </c:pt>
                <c:pt idx="10">
                  <c:v>0.5178571428571429</c:v>
                </c:pt>
                <c:pt idx="11">
                  <c:v>0.48214285714285715</c:v>
                </c:pt>
              </c:numCache>
            </c:numRef>
          </c:xVal>
          <c:yVal>
            <c:numRef>
              <c:f>conversion!$C$36:$C$47</c:f>
              <c:numCache>
                <c:formatCode>0%</c:formatCode>
                <c:ptCount val="12"/>
                <c:pt idx="0">
                  <c:v>0.58333333333333337</c:v>
                </c:pt>
                <c:pt idx="1">
                  <c:v>0.68181818181818177</c:v>
                </c:pt>
                <c:pt idx="2">
                  <c:v>0.59459459459459463</c:v>
                </c:pt>
                <c:pt idx="3">
                  <c:v>0.43137254901960786</c:v>
                </c:pt>
                <c:pt idx="4">
                  <c:v>0.6</c:v>
                </c:pt>
                <c:pt idx="5">
                  <c:v>0.36585365853658536</c:v>
                </c:pt>
                <c:pt idx="6">
                  <c:v>0.45833333333333331</c:v>
                </c:pt>
                <c:pt idx="7">
                  <c:v>0.56521739130434778</c:v>
                </c:pt>
                <c:pt idx="8">
                  <c:v>0.55813953488372092</c:v>
                </c:pt>
                <c:pt idx="9">
                  <c:v>0.35714285714285715</c:v>
                </c:pt>
                <c:pt idx="10">
                  <c:v>0.58536585365853655</c:v>
                </c:pt>
                <c:pt idx="11">
                  <c:v>0.51282051282051277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9075920"/>
        <c:axId val="359076312"/>
      </c:scatterChart>
      <c:valAx>
        <c:axId val="359075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Appts to Shows</a:t>
                </a:r>
              </a:p>
            </c:rich>
          </c:tx>
          <c:layout>
            <c:manualLayout>
              <c:xMode val="edge"/>
              <c:yMode val="edge"/>
              <c:x val="0.31678529663990024"/>
              <c:y val="0.945810002916302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9076312"/>
        <c:crosses val="autoZero"/>
        <c:crossBetween val="midCat"/>
      </c:valAx>
      <c:valAx>
        <c:axId val="359076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Attendees to Buyers</a:t>
                </a:r>
              </a:p>
            </c:rich>
          </c:tx>
          <c:layout>
            <c:manualLayout>
              <c:xMode val="edge"/>
              <c:yMode val="edge"/>
              <c:x val="8.3333333333333332E-3"/>
              <c:y val="0.287318824730242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9075920"/>
        <c:crosses val="autoZero"/>
        <c:crossBetween val="midCat"/>
      </c:valAx>
      <c:spPr>
        <a:noFill/>
        <a:ln>
          <a:solidFill>
            <a:sysClr val="windowText" lastClr="000000">
              <a:lumMod val="50000"/>
              <a:lumOff val="50000"/>
            </a:sysClr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5047047244094489"/>
          <c:y val="5.1380258699318282E-2"/>
          <c:w val="0.79997397200349951"/>
          <c:h val="0.94861974130068172"/>
        </c:manualLayout>
      </c:layout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C0504D"/>
              </a:solidFill>
              <a:ln>
                <a:noFill/>
              </a:ln>
              <a:effectLst/>
              <a:sp3d/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B0A58F86-C3D1-4376-A612-B1573198F5DB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3FF5E062-EE2B-4B9C-B768-FA18830F1D0B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ABF2090D-2FA5-44AF-8A02-5AC520773567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20BBA265-E115-454D-9535-4D7869D19B65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4716F54F-84FA-4DC4-84FE-3E265960745F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75C0A85D-9527-402F-8A94-28A49B955C7B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8081C1DF-CA25-483A-9F6B-E2D71C9BE688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49D0BC7E-439D-4F9D-94CA-6549F25D8179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fld id="{CC433681-1440-4C4D-9CDD-45943326C7B1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2CA4802D-66BA-45DB-A019-0461C3DF8377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fld id="{4118725E-BFDE-46AB-A50C-4A456297C5FC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F30A12D8-518A-4647-BC83-5ECED6E72DF4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fld id="{45003643-2442-44BB-A1B6-C0634B99E948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96A68604-C369-46A4-A7BD-DE343400FDB7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fld id="{05779B3F-64B9-45AC-8850-79C449E940E2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53C83AE9-86A0-417A-BC94-F8CA0DFE7C06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8"/>
              <c:layout/>
              <c:tx>
                <c:rich>
                  <a:bodyPr/>
                  <a:lstStyle/>
                  <a:p>
                    <a:fld id="{E3541429-4E25-4008-A6D2-70DFA6602DDA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B4F64502-4518-48E2-A1DB-53CA89F64721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9"/>
              <c:layout/>
              <c:tx>
                <c:rich>
                  <a:bodyPr/>
                  <a:lstStyle/>
                  <a:p>
                    <a:fld id="{13450FE9-4131-4B57-BA35-C527AF547150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594DE93B-2677-414A-80BD-47336F85AD27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10"/>
              <c:layout/>
              <c:tx>
                <c:rich>
                  <a:bodyPr/>
                  <a:lstStyle/>
                  <a:p>
                    <a:fld id="{693BEA7D-5325-48BB-B666-9F0E8436E516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28B3904C-245F-404B-BF78-075691F69481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11"/>
              <c:layout/>
              <c:tx>
                <c:rich>
                  <a:bodyPr/>
                  <a:lstStyle/>
                  <a:p>
                    <a:fld id="{73827BF2-EB24-4915-AD44-8FBACCB4DCE7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77F6186F-BE93-4ABE-8B25-1E27414659C9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12"/>
              <c:layout/>
              <c:tx>
                <c:rich>
                  <a:bodyPr/>
                  <a:lstStyle/>
                  <a:p>
                    <a:fld id="{83F69D81-67E2-4DA6-A317-DDC190F3DCE0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DC5DEFF9-BBA7-4EE3-B201-E013839D6E6A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13"/>
              <c:layout/>
              <c:tx>
                <c:rich>
                  <a:bodyPr/>
                  <a:lstStyle/>
                  <a:p>
                    <a:fld id="{A2DDAFC1-2254-4F54-96B4-755DCFB937FD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4C8E7D5E-AFF5-42EC-B993-233C985546D7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dLbl>
              <c:idx val="14"/>
              <c:layout/>
              <c:tx>
                <c:rich>
                  <a:bodyPr/>
                  <a:lstStyle/>
                  <a:p>
                    <a:fld id="{C30A266C-AD55-477E-A30D-571D971403B4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426F0053-DE9A-4580-B2EC-59E904BAFF47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18288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layout/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loyalty!$C$3:$C$17</c:f>
              <c:strCache>
                <c:ptCount val="15"/>
                <c:pt idx="0">
                  <c:v>Chevrolet</c:v>
                </c:pt>
                <c:pt idx="1">
                  <c:v>No Vehicle</c:v>
                </c:pt>
                <c:pt idx="2">
                  <c:v>Chrysler</c:v>
                </c:pt>
                <c:pt idx="3">
                  <c:v>Ford</c:v>
                </c:pt>
                <c:pt idx="4">
                  <c:v>Toyota</c:v>
                </c:pt>
                <c:pt idx="5">
                  <c:v>GMC</c:v>
                </c:pt>
                <c:pt idx="6">
                  <c:v>Buick</c:v>
                </c:pt>
                <c:pt idx="7">
                  <c:v>Pontiac</c:v>
                </c:pt>
                <c:pt idx="8">
                  <c:v>Dodge</c:v>
                </c:pt>
                <c:pt idx="9">
                  <c:v>Honda</c:v>
                </c:pt>
                <c:pt idx="10">
                  <c:v>Nissan</c:v>
                </c:pt>
                <c:pt idx="11">
                  <c:v>BMW</c:v>
                </c:pt>
                <c:pt idx="12">
                  <c:v>Cadillac</c:v>
                </c:pt>
                <c:pt idx="13">
                  <c:v>Hyundai</c:v>
                </c:pt>
                <c:pt idx="14">
                  <c:v>Jeep</c:v>
                </c:pt>
              </c:strCache>
            </c:strRef>
          </c:cat>
          <c:val>
            <c:numRef>
              <c:f>loyalty!$D$3:$D$17</c:f>
              <c:numCache>
                <c:formatCode>General</c:formatCode>
                <c:ptCount val="15"/>
                <c:pt idx="0">
                  <c:v>119</c:v>
                </c:pt>
                <c:pt idx="1">
                  <c:v>32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4</c:v>
                </c:pt>
                <c:pt idx="6">
                  <c:v>3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loyalty!$E$3:$E$17</c15:f>
                <c15:dlblRangeCache>
                  <c:ptCount val="15"/>
                  <c:pt idx="0">
                    <c:v>61%</c:v>
                  </c:pt>
                  <c:pt idx="1">
                    <c:v>16%</c:v>
                  </c:pt>
                  <c:pt idx="2">
                    <c:v>3%</c:v>
                  </c:pt>
                  <c:pt idx="3">
                    <c:v>3%</c:v>
                  </c:pt>
                  <c:pt idx="4">
                    <c:v>3%</c:v>
                  </c:pt>
                  <c:pt idx="5">
                    <c:v>2%</c:v>
                  </c:pt>
                  <c:pt idx="6">
                    <c:v>2%</c:v>
                  </c:pt>
                  <c:pt idx="7">
                    <c:v>2%</c:v>
                  </c:pt>
                  <c:pt idx="8">
                    <c:v>1%</c:v>
                  </c:pt>
                  <c:pt idx="9">
                    <c:v>1%</c:v>
                  </c:pt>
                  <c:pt idx="10">
                    <c:v>1%</c:v>
                  </c:pt>
                  <c:pt idx="11">
                    <c:v>1%</c:v>
                  </c:pt>
                  <c:pt idx="12">
                    <c:v>1%</c:v>
                  </c:pt>
                  <c:pt idx="13">
                    <c:v>1%</c:v>
                  </c:pt>
                  <c:pt idx="14">
                    <c:v>1%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4"/>
        <c:gapDepth val="139"/>
        <c:shape val="box"/>
        <c:axId val="356682872"/>
        <c:axId val="242494056"/>
        <c:axId val="0"/>
      </c:bar3DChart>
      <c:catAx>
        <c:axId val="35668287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494056"/>
        <c:crosses val="autoZero"/>
        <c:auto val="1"/>
        <c:lblAlgn val="ctr"/>
        <c:lblOffset val="100"/>
        <c:noMultiLvlLbl val="0"/>
      </c:catAx>
      <c:valAx>
        <c:axId val="242494056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682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AFDFDB5-8C43-4143-8D9B-1D7174079FBC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9DCFF006-28A0-4F14-A373-5219A0A58044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1C441BD-2D29-403F-8964-49C783031A5E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26FB8B0D-4634-4946-AF3E-C5F11CCDAEEA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C8F74E0-6C96-45F7-BA42-10CFD257F8D6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E3F5C1F7-15B0-4FB0-931B-039CB1E898FC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2EF4282-5C44-44E2-BF41-CC66B618D837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B536EB09-E881-45BF-B00A-874FC398E012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132B20C-1BD7-4B7B-B22E-7942951E567C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70C0D7EA-0BF9-4E9A-9289-5E678C908753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F9497B99-D5BB-4C96-8FF5-88FA8D485789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984DF8DD-6C0C-4EDA-8E24-CC9F366F9B14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B4979427-8364-45C2-8264-21F1374162FF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67BEE81F-5D05-4FFD-A410-292436C09E8C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9D5D45F0-2FAC-49A7-89FF-A85C6FEAF499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5B0C67B6-C216-410F-B9DD-8ADF59C35372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72716D5B-9D28-4B6C-BFB0-2BBD895AE80E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37EE4701-4B28-408C-9B1F-59EB014868A2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4C645470-48D7-4E98-8B57-50710F4B44DE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BB3FFF27-F43F-4AAA-9E2C-74BAAED8C42A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SOLDS!$B$3:$B$12</c:f>
              <c:strCache>
                <c:ptCount val="10"/>
                <c:pt idx="0">
                  <c:v>Equinox</c:v>
                </c:pt>
                <c:pt idx="1">
                  <c:v>Silverado 1500</c:v>
                </c:pt>
                <c:pt idx="2">
                  <c:v>Cruze</c:v>
                </c:pt>
                <c:pt idx="3">
                  <c:v>Malibu</c:v>
                </c:pt>
                <c:pt idx="4">
                  <c:v>Impala</c:v>
                </c:pt>
                <c:pt idx="5">
                  <c:v>Traverse</c:v>
                </c:pt>
                <c:pt idx="6">
                  <c:v>Sierra 1500</c:v>
                </c:pt>
                <c:pt idx="7">
                  <c:v>Silverado 2500</c:v>
                </c:pt>
                <c:pt idx="8">
                  <c:v>Sonic</c:v>
                </c:pt>
                <c:pt idx="9">
                  <c:v>Colorado</c:v>
                </c:pt>
              </c:strCache>
            </c:strRef>
          </c:cat>
          <c:val>
            <c:numRef>
              <c:f>SOLDS!$C$3:$C$12</c:f>
              <c:numCache>
                <c:formatCode>General</c:formatCode>
                <c:ptCount val="10"/>
                <c:pt idx="0">
                  <c:v>38</c:v>
                </c:pt>
                <c:pt idx="1">
                  <c:v>38</c:v>
                </c:pt>
                <c:pt idx="2">
                  <c:v>19</c:v>
                </c:pt>
                <c:pt idx="3">
                  <c:v>16</c:v>
                </c:pt>
                <c:pt idx="4">
                  <c:v>9</c:v>
                </c:pt>
                <c:pt idx="5">
                  <c:v>9</c:v>
                </c:pt>
                <c:pt idx="6">
                  <c:v>7</c:v>
                </c:pt>
                <c:pt idx="7">
                  <c:v>6</c:v>
                </c:pt>
                <c:pt idx="8">
                  <c:v>5</c:v>
                </c:pt>
                <c:pt idx="9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SOLDS!$D$3:$D$12</c15:f>
                <c15:dlblRangeCache>
                  <c:ptCount val="10"/>
                  <c:pt idx="0">
                    <c:v>18%</c:v>
                  </c:pt>
                  <c:pt idx="1">
                    <c:v>18%</c:v>
                  </c:pt>
                  <c:pt idx="2">
                    <c:v>9%</c:v>
                  </c:pt>
                  <c:pt idx="3">
                    <c:v>8%</c:v>
                  </c:pt>
                  <c:pt idx="4">
                    <c:v>4%</c:v>
                  </c:pt>
                  <c:pt idx="5">
                    <c:v>4%</c:v>
                  </c:pt>
                  <c:pt idx="6">
                    <c:v>3%</c:v>
                  </c:pt>
                  <c:pt idx="7">
                    <c:v>3%</c:v>
                  </c:pt>
                  <c:pt idx="8">
                    <c:v>2%</c:v>
                  </c:pt>
                  <c:pt idx="9">
                    <c:v>2%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shape val="box"/>
        <c:axId val="503471344"/>
        <c:axId val="503472128"/>
        <c:axId val="0"/>
      </c:bar3DChart>
      <c:catAx>
        <c:axId val="50347134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472128"/>
        <c:crosses val="autoZero"/>
        <c:auto val="1"/>
        <c:lblAlgn val="ctr"/>
        <c:lblOffset val="100"/>
        <c:noMultiLvlLbl val="0"/>
      </c:catAx>
      <c:valAx>
        <c:axId val="503472128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471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solidFill>
                <a:schemeClr val="accent6"/>
              </a:solidFill>
            </a:ln>
            <a:effectLst/>
            <a:sp3d>
              <a:contourClr>
                <a:schemeClr val="accent6"/>
              </a:contourClr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CABCDD0-C42B-4FBF-9491-E7A2BD1A5FF8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0F69E1ED-1A59-4250-A8F2-9BB3997D39C1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7942945-25B4-4B77-8F94-24191301DEC9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52012028-5F2B-43F7-9234-F946BBB90F5F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82645F9-4270-430F-AC58-CA2D923C6F03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1F8E3636-2043-4BE5-BBFA-7D88C57CB5B8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628CCFA-4E43-4750-A070-C05E42BC0396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8CCADB92-E41F-45CF-8C77-6432FD7128CA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9EF6982F-88D1-4C20-BF3F-2ACA06F04559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8EFE0F02-472B-4B74-A8AB-78BD07DE95F9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11E4D86C-DB22-4232-82F3-1ABAD1BBF7CF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3B4A400F-6315-4828-A253-5805DE2EB660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1967CADC-4F37-4522-A56F-C86B4E04295B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A9141231-79CA-4BFC-90B7-C77441C3ABDA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D8EA27EB-C1AB-46B9-9EFE-0A1E020BCB44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13D800F1-7445-45A6-8A74-E76E19A0685E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B64C8AED-B86B-4D68-BE25-0104670FA25E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F126262C-3E21-45C4-AECD-CF633A0E4C94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8365A7FA-1747-4D7E-856E-A127B7A569B0}" type="CELLRANGE">
                      <a:rPr lang="en-US"/>
                      <a:pPr/>
                      <a:t>[CELLRANGE]</a:t>
                    </a:fld>
                    <a:r>
                      <a:rPr lang="en-US" baseline="0"/>
                      <a:t>, </a:t>
                    </a:r>
                    <a:fld id="{136F5A41-C5DC-48E0-9BE0-5F95AE060679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SOLDS!$O$3:$O$12</c:f>
              <c:strCache>
                <c:ptCount val="10"/>
                <c:pt idx="0">
                  <c:v>Silverado 1500</c:v>
                </c:pt>
                <c:pt idx="1">
                  <c:v>Malibu</c:v>
                </c:pt>
                <c:pt idx="2">
                  <c:v>Equinox</c:v>
                </c:pt>
                <c:pt idx="3">
                  <c:v>Impala</c:v>
                </c:pt>
                <c:pt idx="4">
                  <c:v>Cobalt</c:v>
                </c:pt>
                <c:pt idx="5">
                  <c:v>Cruze</c:v>
                </c:pt>
                <c:pt idx="6">
                  <c:v>Traverse</c:v>
                </c:pt>
                <c:pt idx="7">
                  <c:v>Sonic</c:v>
                </c:pt>
                <c:pt idx="8">
                  <c:v>Silverado 2500HD</c:v>
                </c:pt>
                <c:pt idx="9">
                  <c:v>TrailBlazer</c:v>
                </c:pt>
              </c:strCache>
            </c:strRef>
          </c:cat>
          <c:val>
            <c:numRef>
              <c:f>SOLDS!$P$3:$P$12</c:f>
              <c:numCache>
                <c:formatCode>General</c:formatCode>
                <c:ptCount val="10"/>
                <c:pt idx="0">
                  <c:v>28</c:v>
                </c:pt>
                <c:pt idx="1">
                  <c:v>14</c:v>
                </c:pt>
                <c:pt idx="2">
                  <c:v>9</c:v>
                </c:pt>
                <c:pt idx="3">
                  <c:v>9</c:v>
                </c:pt>
                <c:pt idx="4">
                  <c:v>6</c:v>
                </c:pt>
                <c:pt idx="5">
                  <c:v>4</c:v>
                </c:pt>
                <c:pt idx="6">
                  <c:v>4</c:v>
                </c:pt>
                <c:pt idx="7">
                  <c:v>3</c:v>
                </c:pt>
                <c:pt idx="8">
                  <c:v>3</c:v>
                </c:pt>
                <c:pt idx="9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SOLDS!$Q$3:$Q$12</c15:f>
                <c15:dlblRangeCache>
                  <c:ptCount val="10"/>
                  <c:pt idx="0">
                    <c:v>22%</c:v>
                  </c:pt>
                  <c:pt idx="1">
                    <c:v>11%</c:v>
                  </c:pt>
                  <c:pt idx="2">
                    <c:v>7%</c:v>
                  </c:pt>
                  <c:pt idx="3">
                    <c:v>7%</c:v>
                  </c:pt>
                  <c:pt idx="4">
                    <c:v>5%</c:v>
                  </c:pt>
                  <c:pt idx="5">
                    <c:v>3%</c:v>
                  </c:pt>
                  <c:pt idx="6">
                    <c:v>3%</c:v>
                  </c:pt>
                  <c:pt idx="7">
                    <c:v>2%</c:v>
                  </c:pt>
                  <c:pt idx="8">
                    <c:v>2%</c:v>
                  </c:pt>
                  <c:pt idx="9">
                    <c:v>2%</c:v>
                  </c:pt>
                </c15:dlblRangeCache>
              </c15:datalabelsRang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03469776"/>
        <c:axId val="503470560"/>
        <c:axId val="0"/>
      </c:bar3DChart>
      <c:catAx>
        <c:axId val="50346977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470560"/>
        <c:crosses val="autoZero"/>
        <c:auto val="1"/>
        <c:lblAlgn val="ctr"/>
        <c:lblOffset val="100"/>
        <c:noMultiLvlLbl val="0"/>
      </c:catAx>
      <c:valAx>
        <c:axId val="50347056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469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Trade</a:t>
            </a:r>
            <a:r>
              <a:rPr lang="en-US" sz="1800" baseline="0"/>
              <a:t> In Model Year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19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'trade in'!$A$4:$A$19</c:f>
              <c:numCache>
                <c:formatCode>General</c:formatCode>
                <c:ptCount val="16"/>
                <c:pt idx="0">
                  <c:v>2000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</c:numCache>
            </c:numRef>
          </c:cat>
          <c:val>
            <c:numRef>
              <c:f>'trade in'!$B$4:$B$19</c:f>
              <c:numCache>
                <c:formatCode>0.0%</c:formatCode>
                <c:ptCount val="16"/>
                <c:pt idx="0">
                  <c:v>2.3622047244094488E-2</c:v>
                </c:pt>
                <c:pt idx="1">
                  <c:v>7.874015748031496E-3</c:v>
                </c:pt>
                <c:pt idx="2">
                  <c:v>4.7244094488188976E-2</c:v>
                </c:pt>
                <c:pt idx="3">
                  <c:v>5.5118110236220472E-2</c:v>
                </c:pt>
                <c:pt idx="4">
                  <c:v>3.937007874015748E-2</c:v>
                </c:pt>
                <c:pt idx="5">
                  <c:v>3.937007874015748E-2</c:v>
                </c:pt>
                <c:pt idx="6">
                  <c:v>7.874015748031496E-2</c:v>
                </c:pt>
                <c:pt idx="7">
                  <c:v>5.5118110236220472E-2</c:v>
                </c:pt>
                <c:pt idx="8">
                  <c:v>7.874015748031496E-2</c:v>
                </c:pt>
                <c:pt idx="9">
                  <c:v>7.0866141732283464E-2</c:v>
                </c:pt>
                <c:pt idx="10">
                  <c:v>0.11811023622047244</c:v>
                </c:pt>
                <c:pt idx="11">
                  <c:v>0.10236220472440945</c:v>
                </c:pt>
                <c:pt idx="12">
                  <c:v>0.26771653543307089</c:v>
                </c:pt>
                <c:pt idx="13">
                  <c:v>7.874015748031496E-3</c:v>
                </c:pt>
                <c:pt idx="15">
                  <c:v>7.874015748031496E-3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03471736"/>
        <c:axId val="503469384"/>
        <c:axId val="0"/>
      </c:bar3DChart>
      <c:catAx>
        <c:axId val="503471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469384"/>
        <c:crosses val="autoZero"/>
        <c:auto val="1"/>
        <c:lblAlgn val="ctr"/>
        <c:lblOffset val="100"/>
        <c:noMultiLvlLbl val="0"/>
      </c:catAx>
      <c:valAx>
        <c:axId val="503469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471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346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2114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893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7075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8379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781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6147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4923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9303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7862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348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5547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093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E5E5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A</a:t>
            </a:r>
            <a:r>
              <a:rPr spc="-5" dirty="0"/>
              <a:t>B</a:t>
            </a:r>
            <a:r>
              <a:rPr spc="-10" dirty="0"/>
              <a:t>S</a:t>
            </a:r>
            <a:r>
              <a:rPr dirty="0"/>
              <a:t>O</a:t>
            </a:r>
            <a:r>
              <a:rPr spc="5" dirty="0"/>
              <a:t>L</a:t>
            </a:r>
            <a:r>
              <a:rPr spc="-15" dirty="0"/>
              <a:t>U</a:t>
            </a:r>
            <a:r>
              <a:rPr spc="5" dirty="0"/>
              <a:t>T</a:t>
            </a:r>
            <a:r>
              <a:rPr dirty="0"/>
              <a:t>E</a:t>
            </a:r>
            <a:r>
              <a:rPr spc="-20" dirty="0"/>
              <a:t> </a:t>
            </a:r>
            <a:r>
              <a:rPr spc="-5" dirty="0"/>
              <a:t>R</a:t>
            </a:r>
            <a:r>
              <a:rPr dirty="0"/>
              <a:t>E</a:t>
            </a:r>
            <a:r>
              <a:rPr spc="-10" dirty="0"/>
              <a:t>S</a:t>
            </a:r>
            <a:r>
              <a:rPr spc="-15" dirty="0"/>
              <a:t>U</a:t>
            </a:r>
            <a:r>
              <a:rPr spc="5" dirty="0"/>
              <a:t>LT</a:t>
            </a:r>
            <a:r>
              <a:rPr dirty="0"/>
              <a:t>S</a:t>
            </a:r>
            <a:r>
              <a:rPr spc="-20" dirty="0"/>
              <a:t> </a:t>
            </a:r>
            <a:r>
              <a:rPr spc="-5" dirty="0"/>
              <a:t>PR</a:t>
            </a:r>
            <a:r>
              <a:rPr dirty="0"/>
              <a:t>O</a:t>
            </a:r>
            <a:r>
              <a:rPr spc="-5" dirty="0"/>
              <a:t>D</a:t>
            </a:r>
            <a:r>
              <a:rPr spc="-15" dirty="0"/>
              <a:t>U</a:t>
            </a:r>
            <a:r>
              <a:rPr dirty="0"/>
              <a:t>C</a:t>
            </a:r>
            <a:r>
              <a:rPr spc="5" dirty="0"/>
              <a:t>T</a:t>
            </a:r>
            <a:r>
              <a:rPr dirty="0"/>
              <a:t>IO</a:t>
            </a:r>
            <a:r>
              <a:rPr spc="-15" dirty="0"/>
              <a:t>N</a:t>
            </a:r>
            <a:r>
              <a:rPr spc="-10" dirty="0"/>
              <a:t>S</a:t>
            </a:r>
            <a:r>
              <a:rPr spc="-5" dirty="0"/>
              <a:t>,</a:t>
            </a:r>
            <a:r>
              <a:rPr spc="-35" dirty="0"/>
              <a:t> </a:t>
            </a:r>
            <a:r>
              <a:rPr spc="5" dirty="0"/>
              <a:t>LTD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10" smtClean="0"/>
              <a:t>January 20, 2016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5E5E5E"/>
                </a:solidFill>
                <a:latin typeface="Calibri"/>
                <a:cs typeface="Calibri"/>
              </a:defRPr>
            </a:lvl1pPr>
          </a:lstStyle>
          <a:p>
            <a:pPr marL="9398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E5E5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A</a:t>
            </a:r>
            <a:r>
              <a:rPr spc="-5" dirty="0"/>
              <a:t>B</a:t>
            </a:r>
            <a:r>
              <a:rPr spc="-10" dirty="0"/>
              <a:t>S</a:t>
            </a:r>
            <a:r>
              <a:rPr dirty="0"/>
              <a:t>O</a:t>
            </a:r>
            <a:r>
              <a:rPr spc="5" dirty="0"/>
              <a:t>L</a:t>
            </a:r>
            <a:r>
              <a:rPr spc="-15" dirty="0"/>
              <a:t>U</a:t>
            </a:r>
            <a:r>
              <a:rPr spc="5" dirty="0"/>
              <a:t>T</a:t>
            </a:r>
            <a:r>
              <a:rPr dirty="0"/>
              <a:t>E</a:t>
            </a:r>
            <a:r>
              <a:rPr spc="-20" dirty="0"/>
              <a:t> </a:t>
            </a:r>
            <a:r>
              <a:rPr spc="-5" dirty="0"/>
              <a:t>R</a:t>
            </a:r>
            <a:r>
              <a:rPr dirty="0"/>
              <a:t>E</a:t>
            </a:r>
            <a:r>
              <a:rPr spc="-10" dirty="0"/>
              <a:t>S</a:t>
            </a:r>
            <a:r>
              <a:rPr spc="-15" dirty="0"/>
              <a:t>U</a:t>
            </a:r>
            <a:r>
              <a:rPr spc="5" dirty="0"/>
              <a:t>LT</a:t>
            </a:r>
            <a:r>
              <a:rPr dirty="0"/>
              <a:t>S</a:t>
            </a:r>
            <a:r>
              <a:rPr spc="-20" dirty="0"/>
              <a:t> </a:t>
            </a:r>
            <a:r>
              <a:rPr spc="-5" dirty="0"/>
              <a:t>PR</a:t>
            </a:r>
            <a:r>
              <a:rPr dirty="0"/>
              <a:t>O</a:t>
            </a:r>
            <a:r>
              <a:rPr spc="-5" dirty="0"/>
              <a:t>D</a:t>
            </a:r>
            <a:r>
              <a:rPr spc="-15" dirty="0"/>
              <a:t>U</a:t>
            </a:r>
            <a:r>
              <a:rPr dirty="0"/>
              <a:t>C</a:t>
            </a:r>
            <a:r>
              <a:rPr spc="5" dirty="0"/>
              <a:t>T</a:t>
            </a:r>
            <a:r>
              <a:rPr dirty="0"/>
              <a:t>IO</a:t>
            </a:r>
            <a:r>
              <a:rPr spc="-15" dirty="0"/>
              <a:t>N</a:t>
            </a:r>
            <a:r>
              <a:rPr spc="-10" dirty="0"/>
              <a:t>S</a:t>
            </a:r>
            <a:r>
              <a:rPr spc="-5" dirty="0"/>
              <a:t>,</a:t>
            </a:r>
            <a:r>
              <a:rPr spc="-35" dirty="0"/>
              <a:t> </a:t>
            </a:r>
            <a:r>
              <a:rPr spc="5" dirty="0"/>
              <a:t>LTD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10" smtClean="0"/>
              <a:t>January 20, 2016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5E5E5E"/>
                </a:solidFill>
                <a:latin typeface="Calibri"/>
                <a:cs typeface="Calibri"/>
              </a:defRPr>
            </a:lvl1pPr>
          </a:lstStyle>
          <a:p>
            <a:pPr marL="9398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161" y="1650813"/>
            <a:ext cx="3164204" cy="4097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70944" y="1503680"/>
            <a:ext cx="4791709" cy="4446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3E3E3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E5E5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A</a:t>
            </a:r>
            <a:r>
              <a:rPr spc="-5" dirty="0"/>
              <a:t>B</a:t>
            </a:r>
            <a:r>
              <a:rPr spc="-10" dirty="0"/>
              <a:t>S</a:t>
            </a:r>
            <a:r>
              <a:rPr dirty="0"/>
              <a:t>O</a:t>
            </a:r>
            <a:r>
              <a:rPr spc="5" dirty="0"/>
              <a:t>L</a:t>
            </a:r>
            <a:r>
              <a:rPr spc="-15" dirty="0"/>
              <a:t>U</a:t>
            </a:r>
            <a:r>
              <a:rPr spc="5" dirty="0"/>
              <a:t>T</a:t>
            </a:r>
            <a:r>
              <a:rPr dirty="0"/>
              <a:t>E</a:t>
            </a:r>
            <a:r>
              <a:rPr spc="-20" dirty="0"/>
              <a:t> </a:t>
            </a:r>
            <a:r>
              <a:rPr spc="-5" dirty="0"/>
              <a:t>R</a:t>
            </a:r>
            <a:r>
              <a:rPr dirty="0"/>
              <a:t>E</a:t>
            </a:r>
            <a:r>
              <a:rPr spc="-10" dirty="0"/>
              <a:t>S</a:t>
            </a:r>
            <a:r>
              <a:rPr spc="-15" dirty="0"/>
              <a:t>U</a:t>
            </a:r>
            <a:r>
              <a:rPr spc="5" dirty="0"/>
              <a:t>LT</a:t>
            </a:r>
            <a:r>
              <a:rPr dirty="0"/>
              <a:t>S</a:t>
            </a:r>
            <a:r>
              <a:rPr spc="-20" dirty="0"/>
              <a:t> </a:t>
            </a:r>
            <a:r>
              <a:rPr spc="-5" dirty="0"/>
              <a:t>PR</a:t>
            </a:r>
            <a:r>
              <a:rPr dirty="0"/>
              <a:t>O</a:t>
            </a:r>
            <a:r>
              <a:rPr spc="-5" dirty="0"/>
              <a:t>D</a:t>
            </a:r>
            <a:r>
              <a:rPr spc="-15" dirty="0"/>
              <a:t>U</a:t>
            </a:r>
            <a:r>
              <a:rPr dirty="0"/>
              <a:t>C</a:t>
            </a:r>
            <a:r>
              <a:rPr spc="5" dirty="0"/>
              <a:t>T</a:t>
            </a:r>
            <a:r>
              <a:rPr dirty="0"/>
              <a:t>IO</a:t>
            </a:r>
            <a:r>
              <a:rPr spc="-15" dirty="0"/>
              <a:t>N</a:t>
            </a:r>
            <a:r>
              <a:rPr spc="-10" dirty="0"/>
              <a:t>S</a:t>
            </a:r>
            <a:r>
              <a:rPr spc="-5" dirty="0"/>
              <a:t>,</a:t>
            </a:r>
            <a:r>
              <a:rPr spc="-35" dirty="0"/>
              <a:t> </a:t>
            </a:r>
            <a:r>
              <a:rPr spc="5" dirty="0"/>
              <a:t>LTD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10" smtClean="0"/>
              <a:t>January 20, 2016</a:t>
            </a:r>
            <a:endParaRPr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5E5E5E"/>
                </a:solidFill>
                <a:latin typeface="Calibri"/>
                <a:cs typeface="Calibri"/>
              </a:defRPr>
            </a:lvl1pPr>
          </a:lstStyle>
          <a:p>
            <a:pPr marL="9398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E5E5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A</a:t>
            </a:r>
            <a:r>
              <a:rPr spc="-5" dirty="0"/>
              <a:t>B</a:t>
            </a:r>
            <a:r>
              <a:rPr spc="-10" dirty="0"/>
              <a:t>S</a:t>
            </a:r>
            <a:r>
              <a:rPr dirty="0"/>
              <a:t>O</a:t>
            </a:r>
            <a:r>
              <a:rPr spc="5" dirty="0"/>
              <a:t>L</a:t>
            </a:r>
            <a:r>
              <a:rPr spc="-15" dirty="0"/>
              <a:t>U</a:t>
            </a:r>
            <a:r>
              <a:rPr spc="5" dirty="0"/>
              <a:t>T</a:t>
            </a:r>
            <a:r>
              <a:rPr dirty="0"/>
              <a:t>E</a:t>
            </a:r>
            <a:r>
              <a:rPr spc="-20" dirty="0"/>
              <a:t> </a:t>
            </a:r>
            <a:r>
              <a:rPr spc="-5" dirty="0"/>
              <a:t>R</a:t>
            </a:r>
            <a:r>
              <a:rPr dirty="0"/>
              <a:t>E</a:t>
            </a:r>
            <a:r>
              <a:rPr spc="-10" dirty="0"/>
              <a:t>S</a:t>
            </a:r>
            <a:r>
              <a:rPr spc="-15" dirty="0"/>
              <a:t>U</a:t>
            </a:r>
            <a:r>
              <a:rPr spc="5" dirty="0"/>
              <a:t>LT</a:t>
            </a:r>
            <a:r>
              <a:rPr dirty="0"/>
              <a:t>S</a:t>
            </a:r>
            <a:r>
              <a:rPr spc="-20" dirty="0"/>
              <a:t> </a:t>
            </a:r>
            <a:r>
              <a:rPr spc="-5" dirty="0"/>
              <a:t>PR</a:t>
            </a:r>
            <a:r>
              <a:rPr dirty="0"/>
              <a:t>O</a:t>
            </a:r>
            <a:r>
              <a:rPr spc="-5" dirty="0"/>
              <a:t>D</a:t>
            </a:r>
            <a:r>
              <a:rPr spc="-15" dirty="0"/>
              <a:t>U</a:t>
            </a:r>
            <a:r>
              <a:rPr dirty="0"/>
              <a:t>C</a:t>
            </a:r>
            <a:r>
              <a:rPr spc="5" dirty="0"/>
              <a:t>T</a:t>
            </a:r>
            <a:r>
              <a:rPr dirty="0"/>
              <a:t>IO</a:t>
            </a:r>
            <a:r>
              <a:rPr spc="-15" dirty="0"/>
              <a:t>N</a:t>
            </a:r>
            <a:r>
              <a:rPr spc="-10" dirty="0"/>
              <a:t>S</a:t>
            </a:r>
            <a:r>
              <a:rPr spc="-5" dirty="0"/>
              <a:t>,</a:t>
            </a:r>
            <a:r>
              <a:rPr spc="-35" dirty="0"/>
              <a:t> </a:t>
            </a:r>
            <a:r>
              <a:rPr spc="5" dirty="0"/>
              <a:t>LTD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10" smtClean="0"/>
              <a:t>January 20, 2016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5E5E5E"/>
                </a:solidFill>
                <a:latin typeface="Calibri"/>
                <a:cs typeface="Calibri"/>
              </a:defRPr>
            </a:lvl1pPr>
          </a:lstStyle>
          <a:p>
            <a:pPr marL="9398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E5E5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A</a:t>
            </a:r>
            <a:r>
              <a:rPr spc="-5" dirty="0"/>
              <a:t>B</a:t>
            </a:r>
            <a:r>
              <a:rPr spc="-10" dirty="0"/>
              <a:t>S</a:t>
            </a:r>
            <a:r>
              <a:rPr dirty="0"/>
              <a:t>O</a:t>
            </a:r>
            <a:r>
              <a:rPr spc="5" dirty="0"/>
              <a:t>L</a:t>
            </a:r>
            <a:r>
              <a:rPr spc="-15" dirty="0"/>
              <a:t>U</a:t>
            </a:r>
            <a:r>
              <a:rPr spc="5" dirty="0"/>
              <a:t>T</a:t>
            </a:r>
            <a:r>
              <a:rPr dirty="0"/>
              <a:t>E</a:t>
            </a:r>
            <a:r>
              <a:rPr spc="-20" dirty="0"/>
              <a:t> </a:t>
            </a:r>
            <a:r>
              <a:rPr spc="-5" dirty="0"/>
              <a:t>R</a:t>
            </a:r>
            <a:r>
              <a:rPr dirty="0"/>
              <a:t>E</a:t>
            </a:r>
            <a:r>
              <a:rPr spc="-10" dirty="0"/>
              <a:t>S</a:t>
            </a:r>
            <a:r>
              <a:rPr spc="-15" dirty="0"/>
              <a:t>U</a:t>
            </a:r>
            <a:r>
              <a:rPr spc="5" dirty="0"/>
              <a:t>LT</a:t>
            </a:r>
            <a:r>
              <a:rPr dirty="0"/>
              <a:t>S</a:t>
            </a:r>
            <a:r>
              <a:rPr spc="-20" dirty="0"/>
              <a:t> </a:t>
            </a:r>
            <a:r>
              <a:rPr spc="-5" dirty="0"/>
              <a:t>PR</a:t>
            </a:r>
            <a:r>
              <a:rPr dirty="0"/>
              <a:t>O</a:t>
            </a:r>
            <a:r>
              <a:rPr spc="-5" dirty="0"/>
              <a:t>D</a:t>
            </a:r>
            <a:r>
              <a:rPr spc="-15" dirty="0"/>
              <a:t>U</a:t>
            </a:r>
            <a:r>
              <a:rPr dirty="0"/>
              <a:t>C</a:t>
            </a:r>
            <a:r>
              <a:rPr spc="5" dirty="0"/>
              <a:t>T</a:t>
            </a:r>
            <a:r>
              <a:rPr dirty="0"/>
              <a:t>IO</a:t>
            </a:r>
            <a:r>
              <a:rPr spc="-15" dirty="0"/>
              <a:t>N</a:t>
            </a:r>
            <a:r>
              <a:rPr spc="-10" dirty="0"/>
              <a:t>S</a:t>
            </a:r>
            <a:r>
              <a:rPr spc="-5" dirty="0"/>
              <a:t>,</a:t>
            </a:r>
            <a:r>
              <a:rPr spc="-35" dirty="0"/>
              <a:t> </a:t>
            </a:r>
            <a:r>
              <a:rPr spc="5" dirty="0"/>
              <a:t>LTD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n-US" spc="-10" smtClean="0"/>
              <a:t>January 20, 2016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5E5E5E"/>
                </a:solidFill>
                <a:latin typeface="Calibri"/>
                <a:cs typeface="Calibri"/>
              </a:defRPr>
            </a:lvl1pPr>
          </a:lstStyle>
          <a:p>
            <a:pPr marL="9398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104132" y="0"/>
            <a:ext cx="8087995" cy="6858000"/>
          </a:xfrm>
          <a:custGeom>
            <a:avLst/>
            <a:gdLst/>
            <a:ahLst/>
            <a:cxnLst/>
            <a:rect l="l" t="t" r="r" b="b"/>
            <a:pathLst>
              <a:path w="8087995" h="6858000">
                <a:moveTo>
                  <a:pt x="0" y="6858000"/>
                </a:moveTo>
                <a:lnTo>
                  <a:pt x="8087867" y="6858000"/>
                </a:lnTo>
                <a:lnTo>
                  <a:pt x="8087867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4051300" cy="6858000"/>
          </a:xfrm>
          <a:custGeom>
            <a:avLst/>
            <a:gdLst/>
            <a:ahLst/>
            <a:cxnLst/>
            <a:rect l="l" t="t" r="r" b="b"/>
            <a:pathLst>
              <a:path w="4051300" h="6858000">
                <a:moveTo>
                  <a:pt x="0" y="6858000"/>
                </a:moveTo>
                <a:lnTo>
                  <a:pt x="4050791" y="6858000"/>
                </a:lnTo>
                <a:lnTo>
                  <a:pt x="4050791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62626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k object 18"/>
          <p:cNvSpPr/>
          <p:nvPr/>
        </p:nvSpPr>
        <p:spPr>
          <a:xfrm>
            <a:off x="4040123" y="0"/>
            <a:ext cx="64135" cy="6858000"/>
          </a:xfrm>
          <a:custGeom>
            <a:avLst/>
            <a:gdLst/>
            <a:ahLst/>
            <a:cxnLst/>
            <a:rect l="l" t="t" r="r" b="b"/>
            <a:pathLst>
              <a:path w="64135" h="6858000">
                <a:moveTo>
                  <a:pt x="0" y="6858000"/>
                </a:moveTo>
                <a:lnTo>
                  <a:pt x="64008" y="6858000"/>
                </a:lnTo>
                <a:lnTo>
                  <a:pt x="64008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180576"/>
            <a:ext cx="11120119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75986" y="1948094"/>
            <a:ext cx="9840027" cy="4015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81278" y="6615054"/>
            <a:ext cx="1879600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5E5E5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A</a:t>
            </a:r>
            <a:r>
              <a:rPr spc="-5" dirty="0"/>
              <a:t>B</a:t>
            </a:r>
            <a:r>
              <a:rPr spc="-10" dirty="0"/>
              <a:t>S</a:t>
            </a:r>
            <a:r>
              <a:rPr dirty="0"/>
              <a:t>O</a:t>
            </a:r>
            <a:r>
              <a:rPr spc="5" dirty="0"/>
              <a:t>L</a:t>
            </a:r>
            <a:r>
              <a:rPr spc="-15" dirty="0"/>
              <a:t>U</a:t>
            </a:r>
            <a:r>
              <a:rPr spc="5" dirty="0"/>
              <a:t>T</a:t>
            </a:r>
            <a:r>
              <a:rPr dirty="0"/>
              <a:t>E</a:t>
            </a:r>
            <a:r>
              <a:rPr spc="-20" dirty="0"/>
              <a:t> </a:t>
            </a:r>
            <a:r>
              <a:rPr spc="-5" dirty="0"/>
              <a:t>R</a:t>
            </a:r>
            <a:r>
              <a:rPr dirty="0"/>
              <a:t>E</a:t>
            </a:r>
            <a:r>
              <a:rPr spc="-10" dirty="0"/>
              <a:t>S</a:t>
            </a:r>
            <a:r>
              <a:rPr spc="-15" dirty="0"/>
              <a:t>U</a:t>
            </a:r>
            <a:r>
              <a:rPr spc="5" dirty="0"/>
              <a:t>LT</a:t>
            </a:r>
            <a:r>
              <a:rPr dirty="0"/>
              <a:t>S</a:t>
            </a:r>
            <a:r>
              <a:rPr spc="-20" dirty="0"/>
              <a:t> </a:t>
            </a:r>
            <a:r>
              <a:rPr spc="-5" dirty="0"/>
              <a:t>PR</a:t>
            </a:r>
            <a:r>
              <a:rPr dirty="0"/>
              <a:t>O</a:t>
            </a:r>
            <a:r>
              <a:rPr spc="-5" dirty="0"/>
              <a:t>D</a:t>
            </a:r>
            <a:r>
              <a:rPr spc="-15" dirty="0"/>
              <a:t>U</a:t>
            </a:r>
            <a:r>
              <a:rPr dirty="0"/>
              <a:t>C</a:t>
            </a:r>
            <a:r>
              <a:rPr spc="5" dirty="0"/>
              <a:t>T</a:t>
            </a:r>
            <a:r>
              <a:rPr dirty="0"/>
              <a:t>IO</a:t>
            </a:r>
            <a:r>
              <a:rPr spc="-15" dirty="0"/>
              <a:t>N</a:t>
            </a:r>
            <a:r>
              <a:rPr spc="-10" dirty="0"/>
              <a:t>S</a:t>
            </a:r>
            <a:r>
              <a:rPr spc="-5" dirty="0"/>
              <a:t>,</a:t>
            </a:r>
            <a:r>
              <a:rPr spc="-35" dirty="0"/>
              <a:t> </a:t>
            </a:r>
            <a:r>
              <a:rPr spc="5" dirty="0"/>
              <a:t>LTD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44252" y="6582021"/>
            <a:ext cx="966469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/>
            <a:r>
              <a:rPr lang="en-US" spc="-10" smtClean="0"/>
              <a:t>January 20, 2016</a:t>
            </a:r>
            <a:endParaRPr lang="en-US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34945" y="6624073"/>
            <a:ext cx="187959" cy="160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5E5E5E"/>
                </a:solidFill>
                <a:latin typeface="Calibri"/>
                <a:cs typeface="Calibri"/>
              </a:defRPr>
            </a:lvl1pPr>
          </a:lstStyle>
          <a:p>
            <a:pPr marL="9398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62626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207008" y="4343400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178791" y="4457779"/>
            <a:ext cx="10098809" cy="757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8499"/>
              </a:lnSpc>
            </a:pPr>
            <a:r>
              <a:rPr sz="2000" b="0" spc="200" dirty="0">
                <a:solidFill>
                  <a:srgbClr val="5E5E5E"/>
                </a:solidFill>
                <a:latin typeface="Calibri Light"/>
                <a:cs typeface="Calibri Light"/>
              </a:rPr>
              <a:t>A</a:t>
            </a:r>
            <a:r>
              <a:rPr sz="2000" b="0" spc="204" dirty="0">
                <a:solidFill>
                  <a:srgbClr val="5E5E5E"/>
                </a:solidFill>
                <a:latin typeface="Calibri Light"/>
                <a:cs typeface="Calibri Light"/>
              </a:rPr>
              <a:t>N</a:t>
            </a:r>
            <a:r>
              <a:rPr sz="2000" b="0" spc="200" dirty="0">
                <a:solidFill>
                  <a:srgbClr val="5E5E5E"/>
                </a:solidFill>
                <a:latin typeface="Calibri Light"/>
                <a:cs typeface="Calibri Light"/>
              </a:rPr>
              <a:t>A</a:t>
            </a:r>
            <a:r>
              <a:rPr sz="2000" b="0" spc="45" dirty="0">
                <a:solidFill>
                  <a:srgbClr val="5E5E5E"/>
                </a:solidFill>
                <a:latin typeface="Calibri Light"/>
                <a:cs typeface="Calibri Light"/>
              </a:rPr>
              <a:t>L</a:t>
            </a:r>
            <a:r>
              <a:rPr sz="2000" b="0" spc="185" dirty="0">
                <a:solidFill>
                  <a:srgbClr val="5E5E5E"/>
                </a:solidFill>
                <a:latin typeface="Calibri Light"/>
                <a:cs typeface="Calibri Light"/>
              </a:rPr>
              <a:t>Y</a:t>
            </a:r>
            <a:r>
              <a:rPr sz="2000" b="0" spc="195" dirty="0">
                <a:solidFill>
                  <a:srgbClr val="5E5E5E"/>
                </a:solidFill>
                <a:latin typeface="Calibri Light"/>
                <a:cs typeface="Calibri Light"/>
              </a:rPr>
              <a:t>S</a:t>
            </a:r>
            <a:r>
              <a:rPr sz="2000" b="0" spc="190" dirty="0">
                <a:solidFill>
                  <a:srgbClr val="5E5E5E"/>
                </a:solidFill>
                <a:latin typeface="Calibri Light"/>
                <a:cs typeface="Calibri Light"/>
              </a:rPr>
              <a:t>I</a:t>
            </a:r>
            <a:r>
              <a:rPr sz="2000" b="0" dirty="0">
                <a:solidFill>
                  <a:srgbClr val="5E5E5E"/>
                </a:solidFill>
                <a:latin typeface="Calibri Light"/>
                <a:cs typeface="Calibri Light"/>
              </a:rPr>
              <a:t>S </a:t>
            </a:r>
            <a:r>
              <a:rPr sz="2000" b="0" spc="-100" dirty="0">
                <a:solidFill>
                  <a:srgbClr val="5E5E5E"/>
                </a:solidFill>
                <a:latin typeface="Calibri Light"/>
                <a:cs typeface="Calibri Light"/>
              </a:rPr>
              <a:t> </a:t>
            </a:r>
            <a:r>
              <a:rPr sz="2000" b="0" spc="200" dirty="0">
                <a:solidFill>
                  <a:srgbClr val="5E5E5E"/>
                </a:solidFill>
                <a:latin typeface="Calibri Light"/>
                <a:cs typeface="Calibri Light"/>
              </a:rPr>
              <a:t>O</a:t>
            </a:r>
            <a:r>
              <a:rPr sz="2000" b="0" dirty="0">
                <a:solidFill>
                  <a:srgbClr val="5E5E5E"/>
                </a:solidFill>
                <a:latin typeface="Calibri Light"/>
                <a:cs typeface="Calibri Light"/>
              </a:rPr>
              <a:t>F </a:t>
            </a:r>
            <a:r>
              <a:rPr sz="2000" b="0" spc="-50" dirty="0">
                <a:solidFill>
                  <a:srgbClr val="5E5E5E"/>
                </a:solidFill>
                <a:latin typeface="Calibri Light"/>
                <a:cs typeface="Calibri Light"/>
              </a:rPr>
              <a:t> </a:t>
            </a:r>
            <a:r>
              <a:rPr sz="2000" b="0" spc="200" dirty="0">
                <a:solidFill>
                  <a:srgbClr val="5E5E5E"/>
                </a:solidFill>
                <a:latin typeface="Calibri Light"/>
                <a:cs typeface="Calibri Light"/>
              </a:rPr>
              <a:t>A</a:t>
            </a:r>
            <a:r>
              <a:rPr sz="2000" b="0" spc="195" dirty="0">
                <a:solidFill>
                  <a:srgbClr val="5E5E5E"/>
                </a:solidFill>
                <a:latin typeface="Calibri Light"/>
                <a:cs typeface="Calibri Light"/>
              </a:rPr>
              <a:t>B</a:t>
            </a:r>
            <a:r>
              <a:rPr sz="2000" b="0" spc="204" dirty="0">
                <a:solidFill>
                  <a:srgbClr val="5E5E5E"/>
                </a:solidFill>
                <a:latin typeface="Calibri Light"/>
                <a:cs typeface="Calibri Light"/>
              </a:rPr>
              <a:t>S</a:t>
            </a:r>
            <a:r>
              <a:rPr sz="2000" b="0" spc="200" dirty="0">
                <a:solidFill>
                  <a:srgbClr val="5E5E5E"/>
                </a:solidFill>
                <a:latin typeface="Calibri Light"/>
                <a:cs typeface="Calibri Light"/>
              </a:rPr>
              <a:t>O</a:t>
            </a:r>
            <a:r>
              <a:rPr sz="2000" b="0" spc="165" dirty="0">
                <a:solidFill>
                  <a:srgbClr val="5E5E5E"/>
                </a:solidFill>
                <a:latin typeface="Calibri Light"/>
                <a:cs typeface="Calibri Light"/>
              </a:rPr>
              <a:t>L</a:t>
            </a:r>
            <a:r>
              <a:rPr sz="2000" b="0" spc="200" dirty="0">
                <a:solidFill>
                  <a:srgbClr val="5E5E5E"/>
                </a:solidFill>
                <a:latin typeface="Calibri Light"/>
                <a:cs typeface="Calibri Light"/>
              </a:rPr>
              <a:t>U</a:t>
            </a:r>
            <a:r>
              <a:rPr sz="2000" b="0" spc="195" dirty="0">
                <a:solidFill>
                  <a:srgbClr val="5E5E5E"/>
                </a:solidFill>
                <a:latin typeface="Calibri Light"/>
                <a:cs typeface="Calibri Light"/>
              </a:rPr>
              <a:t>T</a:t>
            </a:r>
            <a:r>
              <a:rPr sz="2000" b="0" dirty="0">
                <a:solidFill>
                  <a:srgbClr val="5E5E5E"/>
                </a:solidFill>
                <a:latin typeface="Calibri Light"/>
                <a:cs typeface="Calibri Light"/>
              </a:rPr>
              <a:t>E </a:t>
            </a:r>
            <a:r>
              <a:rPr sz="2000" b="0" spc="-100" dirty="0">
                <a:solidFill>
                  <a:srgbClr val="5E5E5E"/>
                </a:solidFill>
                <a:latin typeface="Calibri Light"/>
                <a:cs typeface="Calibri Light"/>
              </a:rPr>
              <a:t> </a:t>
            </a:r>
            <a:r>
              <a:rPr sz="2000" b="0" spc="204" dirty="0">
                <a:solidFill>
                  <a:srgbClr val="5E5E5E"/>
                </a:solidFill>
                <a:latin typeface="Calibri Light"/>
                <a:cs typeface="Calibri Light"/>
              </a:rPr>
              <a:t>R</a:t>
            </a:r>
            <a:r>
              <a:rPr sz="2000" b="0" spc="180" dirty="0">
                <a:solidFill>
                  <a:srgbClr val="5E5E5E"/>
                </a:solidFill>
                <a:latin typeface="Calibri Light"/>
                <a:cs typeface="Calibri Light"/>
              </a:rPr>
              <a:t>E</a:t>
            </a:r>
            <a:r>
              <a:rPr sz="2000" b="0" spc="204" dirty="0">
                <a:solidFill>
                  <a:srgbClr val="5E5E5E"/>
                </a:solidFill>
                <a:latin typeface="Calibri Light"/>
                <a:cs typeface="Calibri Light"/>
              </a:rPr>
              <a:t>S</a:t>
            </a:r>
            <a:r>
              <a:rPr sz="2000" b="0" spc="200" dirty="0">
                <a:solidFill>
                  <a:srgbClr val="5E5E5E"/>
                </a:solidFill>
                <a:latin typeface="Calibri Light"/>
                <a:cs typeface="Calibri Light"/>
              </a:rPr>
              <a:t>U</a:t>
            </a:r>
            <a:r>
              <a:rPr sz="2000" b="0" spc="60" dirty="0">
                <a:solidFill>
                  <a:srgbClr val="5E5E5E"/>
                </a:solidFill>
                <a:latin typeface="Calibri Light"/>
                <a:cs typeface="Calibri Light"/>
              </a:rPr>
              <a:t>L</a:t>
            </a:r>
            <a:r>
              <a:rPr sz="2000" b="0" dirty="0">
                <a:solidFill>
                  <a:srgbClr val="5E5E5E"/>
                </a:solidFill>
                <a:latin typeface="Calibri Light"/>
                <a:cs typeface="Calibri Light"/>
              </a:rPr>
              <a:t>T</a:t>
            </a:r>
            <a:r>
              <a:rPr sz="2000" b="0" spc="-200" dirty="0">
                <a:solidFill>
                  <a:srgbClr val="5E5E5E"/>
                </a:solidFill>
                <a:latin typeface="Calibri Light"/>
                <a:cs typeface="Calibri Light"/>
              </a:rPr>
              <a:t> </a:t>
            </a:r>
            <a:r>
              <a:rPr sz="2000" b="0" dirty="0">
                <a:solidFill>
                  <a:srgbClr val="5E5E5E"/>
                </a:solidFill>
                <a:latin typeface="Calibri Light"/>
                <a:cs typeface="Calibri Light"/>
              </a:rPr>
              <a:t>’</a:t>
            </a:r>
            <a:r>
              <a:rPr sz="2000" b="0" spc="-260" dirty="0">
                <a:solidFill>
                  <a:srgbClr val="5E5E5E"/>
                </a:solidFill>
                <a:latin typeface="Calibri Light"/>
                <a:cs typeface="Calibri Light"/>
              </a:rPr>
              <a:t> </a:t>
            </a:r>
            <a:r>
              <a:rPr sz="2000" b="0" dirty="0">
                <a:solidFill>
                  <a:srgbClr val="5E5E5E"/>
                </a:solidFill>
                <a:latin typeface="Calibri Light"/>
                <a:cs typeface="Calibri Light"/>
              </a:rPr>
              <a:t>S </a:t>
            </a:r>
            <a:r>
              <a:rPr sz="2000" b="0" spc="-100" dirty="0">
                <a:solidFill>
                  <a:srgbClr val="5E5E5E"/>
                </a:solidFill>
                <a:latin typeface="Calibri Light"/>
                <a:cs typeface="Calibri Light"/>
              </a:rPr>
              <a:t> </a:t>
            </a:r>
            <a:r>
              <a:rPr sz="2000" b="0" spc="204" dirty="0">
                <a:solidFill>
                  <a:srgbClr val="5E5E5E"/>
                </a:solidFill>
                <a:latin typeface="Calibri Light"/>
                <a:cs typeface="Calibri Light"/>
              </a:rPr>
              <a:t>PRI</a:t>
            </a:r>
            <a:r>
              <a:rPr sz="2000" b="0" spc="125" dirty="0">
                <a:solidFill>
                  <a:srgbClr val="5E5E5E"/>
                </a:solidFill>
                <a:latin typeface="Calibri Light"/>
                <a:cs typeface="Calibri Light"/>
              </a:rPr>
              <a:t>V</a:t>
            </a:r>
            <a:r>
              <a:rPr sz="2000" b="0" spc="30" dirty="0">
                <a:solidFill>
                  <a:srgbClr val="5E5E5E"/>
                </a:solidFill>
                <a:latin typeface="Calibri Light"/>
                <a:cs typeface="Calibri Light"/>
              </a:rPr>
              <a:t>A</a:t>
            </a:r>
            <a:r>
              <a:rPr sz="2000" b="0" spc="195" dirty="0">
                <a:solidFill>
                  <a:srgbClr val="5E5E5E"/>
                </a:solidFill>
                <a:latin typeface="Calibri Light"/>
                <a:cs typeface="Calibri Light"/>
              </a:rPr>
              <a:t>T</a:t>
            </a:r>
            <a:r>
              <a:rPr sz="2000" b="0" dirty="0">
                <a:solidFill>
                  <a:srgbClr val="5E5E5E"/>
                </a:solidFill>
                <a:latin typeface="Calibri Light"/>
                <a:cs typeface="Calibri Light"/>
              </a:rPr>
              <a:t>E </a:t>
            </a:r>
            <a:r>
              <a:rPr sz="2000" b="0" spc="-100" dirty="0">
                <a:solidFill>
                  <a:srgbClr val="5E5E5E"/>
                </a:solidFill>
                <a:latin typeface="Calibri Light"/>
                <a:cs typeface="Calibri Light"/>
              </a:rPr>
              <a:t> </a:t>
            </a:r>
            <a:r>
              <a:rPr sz="2000" b="0" spc="195" dirty="0">
                <a:solidFill>
                  <a:srgbClr val="5E5E5E"/>
                </a:solidFill>
                <a:latin typeface="Calibri Light"/>
                <a:cs typeface="Calibri Light"/>
              </a:rPr>
              <a:t>S</a:t>
            </a:r>
            <a:r>
              <a:rPr sz="2000" b="0" spc="200" dirty="0">
                <a:solidFill>
                  <a:srgbClr val="5E5E5E"/>
                </a:solidFill>
                <a:latin typeface="Calibri Light"/>
                <a:cs typeface="Calibri Light"/>
              </a:rPr>
              <a:t>AL</a:t>
            </a:r>
            <a:r>
              <a:rPr sz="2000" b="0" dirty="0">
                <a:solidFill>
                  <a:srgbClr val="5E5E5E"/>
                </a:solidFill>
                <a:latin typeface="Calibri Light"/>
                <a:cs typeface="Calibri Light"/>
              </a:rPr>
              <a:t>E </a:t>
            </a:r>
            <a:r>
              <a:rPr sz="2000" b="0" spc="-85" dirty="0">
                <a:solidFill>
                  <a:srgbClr val="5E5E5E"/>
                </a:solidFill>
                <a:latin typeface="Calibri Light"/>
                <a:cs typeface="Calibri Light"/>
              </a:rPr>
              <a:t> </a:t>
            </a:r>
            <a:r>
              <a:rPr sz="2000" b="0" spc="204" dirty="0">
                <a:solidFill>
                  <a:srgbClr val="5E5E5E"/>
                </a:solidFill>
                <a:latin typeface="Calibri Light"/>
                <a:cs typeface="Calibri Light"/>
              </a:rPr>
              <a:t>EVE</a:t>
            </a:r>
            <a:r>
              <a:rPr sz="2000" b="0" spc="195" dirty="0">
                <a:solidFill>
                  <a:srgbClr val="5E5E5E"/>
                </a:solidFill>
                <a:latin typeface="Calibri Light"/>
                <a:cs typeface="Calibri Light"/>
              </a:rPr>
              <a:t>N</a:t>
            </a:r>
            <a:r>
              <a:rPr sz="2000" b="0" spc="180" dirty="0">
                <a:solidFill>
                  <a:srgbClr val="5E5E5E"/>
                </a:solidFill>
                <a:latin typeface="Calibri Light"/>
                <a:cs typeface="Calibri Light"/>
              </a:rPr>
              <a:t>T</a:t>
            </a:r>
            <a:r>
              <a:rPr sz="2000" b="0" dirty="0">
                <a:solidFill>
                  <a:srgbClr val="5E5E5E"/>
                </a:solidFill>
                <a:latin typeface="Calibri Light"/>
                <a:cs typeface="Calibri Light"/>
              </a:rPr>
              <a:t>S </a:t>
            </a:r>
            <a:r>
              <a:rPr sz="2000" b="0" spc="-100" dirty="0">
                <a:solidFill>
                  <a:srgbClr val="5E5E5E"/>
                </a:solidFill>
                <a:latin typeface="Calibri Light"/>
                <a:cs typeface="Calibri Light"/>
              </a:rPr>
              <a:t> </a:t>
            </a:r>
            <a:r>
              <a:rPr sz="2000" b="0" spc="180" dirty="0">
                <a:solidFill>
                  <a:srgbClr val="5E5E5E"/>
                </a:solidFill>
                <a:latin typeface="Calibri Light"/>
                <a:cs typeface="Calibri Light"/>
              </a:rPr>
              <a:t>F</a:t>
            </a:r>
            <a:r>
              <a:rPr sz="2000" b="0" spc="200" dirty="0">
                <a:solidFill>
                  <a:srgbClr val="5E5E5E"/>
                </a:solidFill>
                <a:latin typeface="Calibri Light"/>
                <a:cs typeface="Calibri Light"/>
              </a:rPr>
              <a:t>O</a:t>
            </a:r>
            <a:r>
              <a:rPr sz="2000" b="0" dirty="0">
                <a:solidFill>
                  <a:srgbClr val="5E5E5E"/>
                </a:solidFill>
                <a:latin typeface="Calibri Light"/>
                <a:cs typeface="Calibri Light"/>
              </a:rPr>
              <a:t>R </a:t>
            </a:r>
            <a:r>
              <a:rPr sz="2000" b="0" spc="-65" dirty="0">
                <a:solidFill>
                  <a:srgbClr val="5E5E5E"/>
                </a:solidFill>
                <a:latin typeface="Calibri Light"/>
                <a:cs typeface="Calibri Light"/>
              </a:rPr>
              <a:t> </a:t>
            </a:r>
            <a:r>
              <a:rPr lang="en-CA" sz="2000" spc="200" dirty="0" smtClean="0">
                <a:solidFill>
                  <a:srgbClr val="5E5E5E"/>
                </a:solidFill>
                <a:latin typeface="Calibri Light"/>
                <a:cs typeface="Calibri Light"/>
              </a:rPr>
              <a:t>CHEVROLET</a:t>
            </a:r>
          </a:p>
          <a:p>
            <a:pPr marL="12700" marR="5080">
              <a:lnSpc>
                <a:spcPct val="128499"/>
              </a:lnSpc>
            </a:pPr>
            <a:r>
              <a:rPr lang="en-CA" sz="2000" spc="200" dirty="0" smtClean="0">
                <a:solidFill>
                  <a:srgbClr val="5E5E5E"/>
                </a:solidFill>
                <a:latin typeface="Calibri Light"/>
                <a:cs typeface="Calibri Light"/>
              </a:rPr>
              <a:t>FALL 2015</a:t>
            </a:r>
            <a:endParaRPr sz="2000" dirty="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58460" y="6582021"/>
            <a:ext cx="18796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LT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PR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LTD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39902" y="6574020"/>
            <a:ext cx="939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-10" smtClean="0"/>
              <a:t>January 20, 2016</a:t>
            </a:r>
            <a:endParaRPr lang="en-US" spc="-5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619316"/>
            <a:ext cx="2962275" cy="1114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756" y="2790731"/>
            <a:ext cx="6741512" cy="1243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34998"/>
            <a:ext cx="2876550" cy="949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670"/>
              </a:lnSpc>
            </a:pPr>
            <a:r>
              <a:rPr sz="3600" b="0" spc="-220" dirty="0">
                <a:solidFill>
                  <a:srgbClr val="FFFFFF"/>
                </a:solidFill>
                <a:latin typeface="Calibri Light"/>
                <a:cs typeface="Calibri Light"/>
              </a:rPr>
              <a:t>W</a:t>
            </a:r>
            <a:r>
              <a:rPr sz="3600" b="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600" b="0" spc="-1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70" dirty="0">
                <a:solidFill>
                  <a:srgbClr val="FFFFFF"/>
                </a:solidFill>
                <a:latin typeface="Calibri Light"/>
                <a:cs typeface="Calibri Light"/>
              </a:rPr>
              <a:t>hel</a:t>
            </a:r>
            <a:r>
              <a:rPr sz="3600" b="0" spc="-2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600" b="0" spc="-9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65" dirty="0">
                <a:solidFill>
                  <a:srgbClr val="FFFFFF"/>
                </a:solidFill>
                <a:latin typeface="Calibri Light"/>
                <a:cs typeface="Calibri Light"/>
              </a:rPr>
              <a:t>sales</a:t>
            </a:r>
            <a:r>
              <a:rPr sz="3600" b="0" spc="-6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7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600" b="0" spc="-55" dirty="0">
                <a:solidFill>
                  <a:srgbClr val="FFFFFF"/>
                </a:solidFill>
                <a:latin typeface="Calibri Light"/>
                <a:cs typeface="Calibri Light"/>
              </a:rPr>
              <a:t>eo</a:t>
            </a:r>
            <a:r>
              <a:rPr sz="3600" b="0" spc="-5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3600" b="0" spc="-6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600" b="0" spc="-2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600" b="0" spc="-1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65" dirty="0">
                <a:solidFill>
                  <a:srgbClr val="FFFFFF"/>
                </a:solidFill>
                <a:latin typeface="Calibri Light"/>
                <a:cs typeface="Calibri Light"/>
              </a:rPr>
              <a:t>sel</a:t>
            </a:r>
            <a:r>
              <a:rPr sz="3600" b="0" spc="-1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600" b="0" spc="-10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8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600" b="0" spc="-7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600" b="0" spc="-14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600" b="0" spc="-65" dirty="0">
                <a:solidFill>
                  <a:srgbClr val="FFFFFF"/>
                </a:solidFill>
                <a:latin typeface="Calibri Light"/>
                <a:cs typeface="Calibri Light"/>
              </a:rPr>
              <a:t>s!</a:t>
            </a:r>
            <a:endParaRPr sz="36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00" y="2627543"/>
            <a:ext cx="3352800" cy="1441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13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op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son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2700" marR="92710">
              <a:lnSpc>
                <a:spcPts val="1620"/>
              </a:lnSpc>
            </a:pPr>
            <a:r>
              <a:rPr lang="en-CA" sz="1500" dirty="0" smtClean="0">
                <a:solidFill>
                  <a:srgbClr val="FFFFFF"/>
                </a:solidFill>
                <a:latin typeface="Calibri"/>
                <a:cs typeface="Calibri"/>
              </a:rPr>
              <a:t>Todd Clark of Adirondack Chevy Buick </a:t>
            </a:r>
            <a:r>
              <a:rPr sz="1500" dirty="0" smtClean="0">
                <a:solidFill>
                  <a:srgbClr val="FFFFFF"/>
                </a:solidFill>
                <a:latin typeface="Calibri"/>
                <a:cs typeface="Calibri"/>
              </a:rPr>
              <a:t>sold</a:t>
            </a:r>
            <a:r>
              <a:rPr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500" spc="-1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1500" spc="1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30" dirty="0" smtClean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 smtClean="0">
                <a:solidFill>
                  <a:srgbClr val="FFFFFF"/>
                </a:solidFill>
                <a:latin typeface="Calibri"/>
                <a:cs typeface="Calibri"/>
              </a:rPr>
              <a:t>hicl</a:t>
            </a:r>
            <a:r>
              <a:rPr sz="1500" spc="-5" dirty="0" smtClean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 smtClean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lang="en-CA" sz="1500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marR="92710">
              <a:lnSpc>
                <a:spcPts val="1620"/>
              </a:lnSpc>
            </a:pPr>
            <a:endParaRPr lang="en-US" sz="1500" spc="-10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marR="92710">
              <a:lnSpc>
                <a:spcPts val="1620"/>
              </a:lnSpc>
            </a:pPr>
            <a:r>
              <a:rPr lang="en-CA" sz="1500" spc="-10" dirty="0" smtClean="0">
                <a:solidFill>
                  <a:srgbClr val="FFFFFF"/>
                </a:solidFill>
                <a:latin typeface="Calibri"/>
                <a:cs typeface="Calibri"/>
              </a:rPr>
              <a:t>Adirondack Chevy Buick had 2 salespeople in the top 10</a:t>
            </a:r>
            <a:endParaRPr lang="en-US" sz="1500" spc="-15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10" smtClean="0"/>
              <a:t>January 20, 2016</a:t>
            </a:r>
            <a:endParaRPr spc="-5" dirty="0"/>
          </a:p>
        </p:txBody>
      </p:sp>
      <p:sp>
        <p:nvSpPr>
          <p:cNvPr id="65" name="object 65"/>
          <p:cNvSpPr txBox="1"/>
          <p:nvPr/>
        </p:nvSpPr>
        <p:spPr>
          <a:xfrm>
            <a:off x="5908082" y="831764"/>
            <a:ext cx="4988518" cy="282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43710" marR="5080" indent="-1731645">
              <a:lnSpc>
                <a:spcPct val="101699"/>
              </a:lnSpc>
            </a:pPr>
            <a:r>
              <a:rPr sz="1800" b="1" spc="-160" dirty="0">
                <a:solidFill>
                  <a:srgbClr val="595958"/>
                </a:solidFill>
                <a:latin typeface="Calibri"/>
                <a:cs typeface="Calibri"/>
              </a:rPr>
              <a:t>T</a:t>
            </a:r>
            <a:r>
              <a:rPr sz="1800" b="1" spc="-10" dirty="0">
                <a:solidFill>
                  <a:srgbClr val="595958"/>
                </a:solidFill>
                <a:latin typeface="Calibri"/>
                <a:cs typeface="Calibri"/>
              </a:rPr>
              <a:t>op</a:t>
            </a:r>
            <a:r>
              <a:rPr sz="1800" b="1" spc="-5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1800" b="1" spc="-160" dirty="0">
                <a:solidFill>
                  <a:srgbClr val="595958"/>
                </a:solidFill>
                <a:latin typeface="Calibri"/>
                <a:cs typeface="Calibri"/>
              </a:rPr>
              <a:t>T</a:t>
            </a:r>
            <a:r>
              <a:rPr sz="1800" b="1" spc="5" dirty="0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sz="1800" b="1" spc="-10" dirty="0">
                <a:solidFill>
                  <a:srgbClr val="595958"/>
                </a:solidFill>
                <a:latin typeface="Calibri"/>
                <a:cs typeface="Calibri"/>
              </a:rPr>
              <a:t>n</a:t>
            </a:r>
            <a:r>
              <a:rPr sz="1800" b="1" spc="5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95958"/>
                </a:solidFill>
                <a:latin typeface="Calibri"/>
                <a:cs typeface="Calibri"/>
              </a:rPr>
              <a:t>S</a:t>
            </a:r>
            <a:r>
              <a:rPr sz="1800" b="1" spc="-15" dirty="0">
                <a:solidFill>
                  <a:srgbClr val="595958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595958"/>
                </a:solidFill>
                <a:latin typeface="Calibri"/>
                <a:cs typeface="Calibri"/>
              </a:rPr>
              <a:t>l</a:t>
            </a:r>
            <a:r>
              <a:rPr sz="1800" b="1" spc="5" dirty="0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sz="1800" b="1" spc="-10" dirty="0">
                <a:solidFill>
                  <a:srgbClr val="595958"/>
                </a:solidFill>
                <a:latin typeface="Calibri"/>
                <a:cs typeface="Calibri"/>
              </a:rPr>
              <a:t>s </a:t>
            </a:r>
            <a:r>
              <a:rPr sz="1800" b="1" spc="-45" dirty="0" smtClean="0">
                <a:solidFill>
                  <a:srgbClr val="595958"/>
                </a:solidFill>
                <a:latin typeface="Calibri"/>
                <a:cs typeface="Calibri"/>
              </a:rPr>
              <a:t>R</a:t>
            </a:r>
            <a:r>
              <a:rPr sz="1800" b="1" spc="5" dirty="0" smtClean="0">
                <a:solidFill>
                  <a:srgbClr val="595958"/>
                </a:solidFill>
                <a:latin typeface="Calibri"/>
                <a:cs typeface="Calibri"/>
              </a:rPr>
              <a:t>ep</a:t>
            </a:r>
            <a:r>
              <a:rPr sz="1800" b="1" spc="-30" dirty="0" smtClean="0">
                <a:solidFill>
                  <a:srgbClr val="595958"/>
                </a:solidFill>
                <a:latin typeface="Calibri"/>
                <a:cs typeface="Calibri"/>
              </a:rPr>
              <a:t>r</a:t>
            </a:r>
            <a:r>
              <a:rPr sz="1800" b="1" spc="5" dirty="0" smtClean="0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sz="1800" b="1" spc="-10" dirty="0" smtClean="0">
                <a:solidFill>
                  <a:srgbClr val="595958"/>
                </a:solidFill>
                <a:latin typeface="Calibri"/>
                <a:cs typeface="Calibri"/>
              </a:rPr>
              <a:t>s</a:t>
            </a:r>
            <a:r>
              <a:rPr sz="1800" b="1" spc="5" dirty="0" smtClean="0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sz="1800" b="1" spc="-20" dirty="0" smtClean="0">
                <a:solidFill>
                  <a:srgbClr val="595958"/>
                </a:solidFill>
                <a:latin typeface="Calibri"/>
                <a:cs typeface="Calibri"/>
              </a:rPr>
              <a:t>n</a:t>
            </a:r>
            <a:r>
              <a:rPr sz="1800" b="1" spc="-25" dirty="0" smtClean="0">
                <a:solidFill>
                  <a:srgbClr val="595958"/>
                </a:solidFill>
                <a:latin typeface="Calibri"/>
                <a:cs typeface="Calibri"/>
              </a:rPr>
              <a:t>ta</a:t>
            </a:r>
            <a:r>
              <a:rPr sz="1800" b="1" spc="-10" dirty="0" smtClean="0">
                <a:solidFill>
                  <a:srgbClr val="595958"/>
                </a:solidFill>
                <a:latin typeface="Calibri"/>
                <a:cs typeface="Calibri"/>
              </a:rPr>
              <a:t>ti</a:t>
            </a:r>
            <a:r>
              <a:rPr sz="1800" b="1" spc="-25" dirty="0" smtClean="0">
                <a:solidFill>
                  <a:srgbClr val="595958"/>
                </a:solidFill>
                <a:latin typeface="Calibri"/>
                <a:cs typeface="Calibri"/>
              </a:rPr>
              <a:t>v</a:t>
            </a:r>
            <a:r>
              <a:rPr sz="1800" b="1" spc="5" dirty="0" smtClean="0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sz="1800" b="1" spc="-10" dirty="0" smtClean="0">
                <a:solidFill>
                  <a:srgbClr val="595958"/>
                </a:solidFill>
                <a:latin typeface="Calibri"/>
                <a:cs typeface="Calibri"/>
              </a:rPr>
              <a:t>s</a:t>
            </a:r>
            <a:endParaRPr sz="1800" dirty="0">
              <a:latin typeface="Calibri"/>
              <a:cs typeface="Calibri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41110"/>
              </p:ext>
            </p:extLst>
          </p:nvPr>
        </p:nvGraphicFramePr>
        <p:xfrm>
          <a:off x="5181600" y="1038259"/>
          <a:ext cx="5867400" cy="5543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7828" y="304800"/>
            <a:ext cx="3279140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95375">
              <a:lnSpc>
                <a:spcPts val="3260"/>
              </a:lnSpc>
            </a:pPr>
            <a:r>
              <a:rPr lang="en-CA" sz="3200" b="0" spc="-45" dirty="0" smtClean="0">
                <a:solidFill>
                  <a:srgbClr val="FFFFFF"/>
                </a:solidFill>
                <a:latin typeface="Calibri Light"/>
                <a:cs typeface="Calibri Light"/>
              </a:rPr>
              <a:t>Chevrolet</a:t>
            </a:r>
            <a:r>
              <a:rPr sz="3200" b="0" spc="-45" dirty="0" smtClean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b="0" spc="-5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b="0" spc="-6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b="0" spc="-95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3200" b="0" spc="-4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b="0" spc="-5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200" b="0" spc="-4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b="0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3200" b="0" spc="-12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b="0" spc="-50" dirty="0">
                <a:solidFill>
                  <a:srgbClr val="FFFFFF"/>
                </a:solidFill>
                <a:latin typeface="Calibri Light"/>
                <a:cs typeface="Calibri Light"/>
              </a:rPr>
              <a:t>Oppor</a:t>
            </a:r>
            <a:r>
              <a:rPr sz="3200" b="0" spc="-45" dirty="0">
                <a:solidFill>
                  <a:srgbClr val="FFFFFF"/>
                </a:solidFill>
                <a:latin typeface="Calibri Light"/>
                <a:cs typeface="Calibri Light"/>
              </a:rPr>
              <a:t>tun</a:t>
            </a:r>
            <a:r>
              <a:rPr sz="3200" b="0" spc="-5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b="0" spc="-6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b="0" spc="-45" dirty="0">
                <a:solidFill>
                  <a:srgbClr val="FFFFFF"/>
                </a:solidFill>
                <a:latin typeface="Calibri Light"/>
                <a:cs typeface="Calibri Light"/>
              </a:rPr>
              <a:t>y!</a:t>
            </a:r>
            <a:endParaRPr sz="32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228598" y="1336805"/>
            <a:ext cx="3657599" cy="40039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580" marR="60325" algn="ctr">
              <a:lnSpc>
                <a:spcPct val="122200"/>
              </a:lnSpc>
            </a:pPr>
            <a:r>
              <a:rPr lang="en-CA" spc="-45" dirty="0" smtClean="0"/>
              <a:t>Chevrolet</a:t>
            </a:r>
            <a:r>
              <a:rPr spc="-125" dirty="0" smtClean="0"/>
              <a:t> </a:t>
            </a:r>
            <a:r>
              <a:rPr spc="-55" dirty="0"/>
              <a:t>A</a:t>
            </a:r>
            <a:r>
              <a:rPr spc="-50" dirty="0"/>
              <a:t>/</a:t>
            </a:r>
            <a:r>
              <a:rPr dirty="0"/>
              <a:t>B</a:t>
            </a:r>
            <a:r>
              <a:rPr spc="-110" dirty="0"/>
              <a:t> </a:t>
            </a:r>
            <a:r>
              <a:rPr spc="-50" dirty="0"/>
              <a:t>Own</a:t>
            </a:r>
            <a:r>
              <a:rPr spc="-45" dirty="0"/>
              <a:t>e</a:t>
            </a:r>
            <a:r>
              <a:rPr spc="-110" dirty="0"/>
              <a:t>r</a:t>
            </a:r>
            <a:r>
              <a:rPr dirty="0"/>
              <a:t>s </a:t>
            </a:r>
            <a:r>
              <a:rPr lang="en-CA" spc="-55" dirty="0" smtClean="0"/>
              <a:t>69,292</a:t>
            </a:r>
          </a:p>
          <a:p>
            <a:pPr marL="68580" marR="60325" algn="ctr">
              <a:lnSpc>
                <a:spcPct val="122200"/>
              </a:lnSpc>
            </a:pPr>
            <a:endParaRPr sz="1000" spc="-55" dirty="0" smtClean="0"/>
          </a:p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lang="en-US" spc="-55" dirty="0" smtClean="0"/>
              <a:t>12 Events </a:t>
            </a:r>
            <a:r>
              <a:rPr lang="en-CA" spc="-114" dirty="0" smtClean="0"/>
              <a:t>were held</a:t>
            </a:r>
            <a:endParaRPr spc="-45" dirty="0"/>
          </a:p>
          <a:p>
            <a:pPr algn="ctr">
              <a:lnSpc>
                <a:spcPct val="100000"/>
              </a:lnSpc>
            </a:pPr>
            <a:r>
              <a:rPr lang="en-CA" spc="-55" dirty="0" smtClean="0"/>
              <a:t>31,250 invites</a:t>
            </a:r>
          </a:p>
          <a:p>
            <a:pPr algn="ctr">
              <a:lnSpc>
                <a:spcPct val="100000"/>
              </a:lnSpc>
            </a:pPr>
            <a:endParaRPr sz="800" spc="-55" dirty="0"/>
          </a:p>
          <a:p>
            <a:pPr marL="12065" marR="5080" algn="ctr">
              <a:lnSpc>
                <a:spcPct val="170000"/>
              </a:lnSpc>
            </a:pPr>
            <a:r>
              <a:rPr spc="-50" dirty="0"/>
              <a:t>S</a:t>
            </a:r>
            <a:r>
              <a:rPr spc="-45" dirty="0"/>
              <a:t>t</a:t>
            </a:r>
            <a:r>
              <a:rPr spc="-60" dirty="0"/>
              <a:t>il</a:t>
            </a:r>
            <a:r>
              <a:rPr spc="-10" dirty="0"/>
              <a:t>l</a:t>
            </a:r>
            <a:r>
              <a:rPr spc="-105" dirty="0"/>
              <a:t> </a:t>
            </a:r>
            <a:r>
              <a:rPr spc="-105" dirty="0" smtClean="0"/>
              <a:t>Av</a:t>
            </a:r>
            <a:r>
              <a:rPr spc="-45" dirty="0" smtClean="0"/>
              <a:t>a</a:t>
            </a:r>
            <a:r>
              <a:rPr spc="-50" dirty="0" smtClean="0"/>
              <a:t>il</a:t>
            </a:r>
            <a:r>
              <a:rPr spc="-45" dirty="0" smtClean="0"/>
              <a:t>ab</a:t>
            </a:r>
            <a:r>
              <a:rPr spc="-50" dirty="0" smtClean="0"/>
              <a:t>l</a:t>
            </a:r>
            <a:r>
              <a:rPr dirty="0" smtClean="0"/>
              <a:t>e</a:t>
            </a:r>
            <a:r>
              <a:rPr lang="en-US" dirty="0" smtClean="0"/>
              <a:t> for 2016</a:t>
            </a:r>
          </a:p>
          <a:p>
            <a:pPr marL="12065" marR="5080" algn="ctr"/>
            <a:r>
              <a:rPr dirty="0" smtClean="0"/>
              <a:t> </a:t>
            </a:r>
            <a:r>
              <a:rPr lang="en-CA" sz="3600" b="1" spc="-55" dirty="0" smtClean="0"/>
              <a:t>83,832</a:t>
            </a:r>
            <a:endParaRPr sz="3600" b="1" spc="-55" dirty="0"/>
          </a:p>
        </p:txBody>
      </p:sp>
      <p:sp>
        <p:nvSpPr>
          <p:cNvPr id="5" name="object 5"/>
          <p:cNvSpPr txBox="1"/>
          <p:nvPr/>
        </p:nvSpPr>
        <p:spPr>
          <a:xfrm>
            <a:off x="5688707" y="651104"/>
            <a:ext cx="57651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2800" spc="-20" dirty="0">
                <a:solidFill>
                  <a:srgbClr val="3E3E3E"/>
                </a:solidFill>
                <a:latin typeface="Calibri"/>
                <a:cs typeface="Calibri"/>
              </a:rPr>
              <a:t>xi</a:t>
            </a:r>
            <a:r>
              <a:rPr sz="2800" spc="-55" dirty="0">
                <a:solidFill>
                  <a:srgbClr val="3E3E3E"/>
                </a:solidFill>
                <a:latin typeface="Calibri"/>
                <a:cs typeface="Calibri"/>
              </a:rPr>
              <a:t>s</a:t>
            </a:r>
            <a:r>
              <a:rPr sz="2800" spc="-10" dirty="0">
                <a:solidFill>
                  <a:srgbClr val="3E3E3E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3E3E3E"/>
                </a:solidFill>
                <a:latin typeface="Calibri"/>
                <a:cs typeface="Calibri"/>
              </a:rPr>
              <a:t>in</a:t>
            </a:r>
            <a:r>
              <a:rPr sz="2800" spc="-15" dirty="0">
                <a:solidFill>
                  <a:srgbClr val="3E3E3E"/>
                </a:solidFill>
                <a:latin typeface="Calibri"/>
                <a:cs typeface="Calibri"/>
              </a:rPr>
              <a:t>g</a:t>
            </a:r>
            <a:r>
              <a:rPr sz="2800" spc="1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E3E3E"/>
                </a:solidFill>
                <a:latin typeface="Calibri"/>
                <a:cs typeface="Calibri"/>
              </a:rPr>
              <a:t>i</a:t>
            </a:r>
            <a:r>
              <a:rPr sz="2800" spc="-15" dirty="0">
                <a:solidFill>
                  <a:srgbClr val="3E3E3E"/>
                </a:solidFill>
                <a:latin typeface="Calibri"/>
                <a:cs typeface="Calibri"/>
              </a:rPr>
              <a:t>n</a:t>
            </a:r>
            <a:r>
              <a:rPr sz="2800" spc="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E3E3E"/>
                </a:solidFill>
                <a:latin typeface="Calibri"/>
                <a:cs typeface="Calibri"/>
              </a:rPr>
              <a:t>t</a:t>
            </a:r>
            <a:r>
              <a:rPr sz="2800" spc="-20" dirty="0">
                <a:solidFill>
                  <a:srgbClr val="3E3E3E"/>
                </a:solidFill>
                <a:latin typeface="Calibri"/>
                <a:cs typeface="Calibri"/>
              </a:rPr>
              <a:t>h</a:t>
            </a:r>
            <a:r>
              <a:rPr sz="2800" spc="-15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2800" spc="-25" dirty="0" smtClean="0">
                <a:solidFill>
                  <a:srgbClr val="3E3E3E"/>
                </a:solidFill>
                <a:latin typeface="Calibri"/>
                <a:cs typeface="Calibri"/>
              </a:rPr>
              <a:t>D</a:t>
            </a:r>
            <a:r>
              <a:rPr sz="2800" spc="-15" dirty="0" smtClean="0">
                <a:solidFill>
                  <a:srgbClr val="3E3E3E"/>
                </a:solidFill>
                <a:latin typeface="Calibri"/>
                <a:cs typeface="Calibri"/>
              </a:rPr>
              <a:t>ea</a:t>
            </a:r>
            <a:r>
              <a:rPr sz="2800" spc="-10" dirty="0" smtClean="0">
                <a:solidFill>
                  <a:srgbClr val="3E3E3E"/>
                </a:solidFill>
                <a:latin typeface="Calibri"/>
                <a:cs typeface="Calibri"/>
              </a:rPr>
              <a:t>l</a:t>
            </a:r>
            <a:r>
              <a:rPr sz="2800" spc="-15" dirty="0" smtClean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2800" spc="-65" dirty="0" smtClean="0">
                <a:solidFill>
                  <a:srgbClr val="3E3E3E"/>
                </a:solidFill>
                <a:latin typeface="Calibri"/>
                <a:cs typeface="Calibri"/>
              </a:rPr>
              <a:t>r</a:t>
            </a:r>
            <a:r>
              <a:rPr sz="2800" spc="-20" dirty="0" smtClean="0">
                <a:solidFill>
                  <a:srgbClr val="3E3E3E"/>
                </a:solidFill>
                <a:latin typeface="Calibri"/>
                <a:cs typeface="Calibri"/>
              </a:rPr>
              <a:t>s</a:t>
            </a:r>
            <a:r>
              <a:rPr sz="2800" spc="-10" dirty="0">
                <a:solidFill>
                  <a:srgbClr val="3E3E3E"/>
                </a:solidFill>
                <a:latin typeface="Calibri"/>
                <a:cs typeface="Calibri"/>
              </a:rPr>
              <a:t>’</a:t>
            </a:r>
            <a:r>
              <a:rPr sz="2800" spc="1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E3E3E"/>
                </a:solidFill>
                <a:latin typeface="Calibri"/>
                <a:cs typeface="Calibri"/>
              </a:rPr>
              <a:t>d</a:t>
            </a:r>
            <a:r>
              <a:rPr sz="2800" spc="-35" dirty="0">
                <a:solidFill>
                  <a:srgbClr val="3E3E3E"/>
                </a:solidFill>
                <a:latin typeface="Calibri"/>
                <a:cs typeface="Calibri"/>
              </a:rPr>
              <a:t>a</a:t>
            </a:r>
            <a:r>
              <a:rPr sz="2800" spc="-50" dirty="0">
                <a:solidFill>
                  <a:srgbClr val="3E3E3E"/>
                </a:solidFill>
                <a:latin typeface="Calibri"/>
                <a:cs typeface="Calibri"/>
              </a:rPr>
              <a:t>t</a:t>
            </a:r>
            <a:r>
              <a:rPr sz="2800" spc="-15" dirty="0">
                <a:solidFill>
                  <a:srgbClr val="3E3E3E"/>
                </a:solidFill>
                <a:latin typeface="Calibri"/>
                <a:cs typeface="Calibri"/>
              </a:rPr>
              <a:t>a</a:t>
            </a:r>
            <a:r>
              <a:rPr sz="2800" spc="-20" dirty="0">
                <a:solidFill>
                  <a:srgbClr val="3E3E3E"/>
                </a:solidFill>
                <a:latin typeface="Calibri"/>
                <a:cs typeface="Calibri"/>
              </a:rPr>
              <a:t>b</a:t>
            </a:r>
            <a:r>
              <a:rPr sz="2800" spc="-15" dirty="0">
                <a:solidFill>
                  <a:srgbClr val="3E3E3E"/>
                </a:solidFill>
                <a:latin typeface="Calibri"/>
                <a:cs typeface="Calibri"/>
              </a:rPr>
              <a:t>a</a:t>
            </a:r>
            <a:r>
              <a:rPr sz="2800" spc="-20" dirty="0">
                <a:solidFill>
                  <a:srgbClr val="3E3E3E"/>
                </a:solidFill>
                <a:latin typeface="Calibri"/>
                <a:cs typeface="Calibri"/>
              </a:rPr>
              <a:t>s</a:t>
            </a:r>
            <a:r>
              <a:rPr sz="2800" spc="-15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2800" spc="1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3E3E3E"/>
                </a:solidFill>
                <a:latin typeface="Calibri"/>
                <a:cs typeface="Calibri"/>
              </a:rPr>
              <a:t>a</a:t>
            </a:r>
            <a:r>
              <a:rPr sz="2800" spc="-50" dirty="0">
                <a:solidFill>
                  <a:srgbClr val="3E3E3E"/>
                </a:solidFill>
                <a:latin typeface="Calibri"/>
                <a:cs typeface="Calibri"/>
              </a:rPr>
              <a:t>r</a:t>
            </a:r>
            <a:r>
              <a:rPr sz="2800" spc="-15" dirty="0">
                <a:solidFill>
                  <a:srgbClr val="3E3E3E"/>
                </a:solidFill>
                <a:latin typeface="Calibri"/>
                <a:cs typeface="Calibri"/>
              </a:rPr>
              <a:t>e: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sz="half" idx="3"/>
          </p:nvPr>
        </p:nvSpPr>
        <p:spPr>
          <a:xfrm>
            <a:off x="6175434" y="1356470"/>
            <a:ext cx="5278438" cy="45730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65" dirty="0"/>
              <a:t>T</a:t>
            </a:r>
            <a:r>
              <a:rPr spc="-15" dirty="0"/>
              <a:t>o</a:t>
            </a:r>
            <a:r>
              <a:rPr spc="-50" dirty="0"/>
              <a:t>t</a:t>
            </a:r>
            <a:r>
              <a:rPr spc="-15" dirty="0"/>
              <a:t>a</a:t>
            </a:r>
            <a:r>
              <a:rPr dirty="0"/>
              <a:t>l</a:t>
            </a:r>
            <a:r>
              <a:rPr spc="-5" dirty="0"/>
              <a:t> </a:t>
            </a:r>
            <a:r>
              <a:rPr lang="en-CA" b="1" spc="-30" dirty="0" smtClean="0"/>
              <a:t>Chevrolet</a:t>
            </a:r>
            <a:r>
              <a:rPr spc="5" dirty="0" smtClean="0"/>
              <a:t> </a:t>
            </a:r>
            <a:r>
              <a:rPr spc="-25" dirty="0"/>
              <a:t>O</a:t>
            </a:r>
            <a:r>
              <a:rPr spc="-15" dirty="0"/>
              <a:t>w</a:t>
            </a:r>
            <a:r>
              <a:rPr spc="-20" dirty="0"/>
              <a:t>n</a:t>
            </a:r>
            <a:r>
              <a:rPr spc="-15" dirty="0"/>
              <a:t>e</a:t>
            </a:r>
            <a:r>
              <a:rPr spc="-65" dirty="0"/>
              <a:t>r</a:t>
            </a:r>
            <a:r>
              <a:rPr spc="-20" dirty="0"/>
              <a:t>s</a:t>
            </a:r>
            <a:r>
              <a:rPr spc="-10" dirty="0"/>
              <a:t>:</a:t>
            </a:r>
            <a:r>
              <a:rPr spc="20" dirty="0"/>
              <a:t> </a:t>
            </a:r>
            <a:r>
              <a:rPr lang="en-CA" spc="-20" dirty="0" smtClean="0"/>
              <a:t>115,082</a:t>
            </a:r>
            <a:endParaRPr spc="-15" dirty="0"/>
          </a:p>
          <a:p>
            <a:pPr marL="1111250" indent="-228600">
              <a:lnSpc>
                <a:spcPct val="100000"/>
              </a:lnSpc>
              <a:spcBef>
                <a:spcPts val="260"/>
              </a:spcBef>
              <a:buClr>
                <a:srgbClr val="418AB3"/>
              </a:buClr>
              <a:buFont typeface="Arial"/>
              <a:buChar char="•"/>
              <a:tabLst>
                <a:tab pos="1111885" algn="l"/>
              </a:tabLst>
            </a:pPr>
            <a:r>
              <a:rPr spc="-20" dirty="0"/>
              <a:t>G</a:t>
            </a:r>
            <a:r>
              <a:rPr spc="-75" dirty="0"/>
              <a:t>r</a:t>
            </a:r>
            <a:r>
              <a:rPr spc="-15" dirty="0"/>
              <a:t>a</a:t>
            </a:r>
            <a:r>
              <a:rPr spc="-20" dirty="0"/>
              <a:t>d</a:t>
            </a:r>
            <a:r>
              <a:rPr spc="-15" dirty="0"/>
              <a:t>e</a:t>
            </a:r>
            <a:r>
              <a:rPr dirty="0"/>
              <a:t> </a:t>
            </a:r>
            <a:r>
              <a:rPr spc="-20" dirty="0"/>
              <a:t>A</a:t>
            </a:r>
            <a:r>
              <a:rPr spc="-15" dirty="0"/>
              <a:t>-L</a:t>
            </a:r>
            <a:r>
              <a:rPr spc="-30" dirty="0"/>
              <a:t>o</a:t>
            </a:r>
            <a:r>
              <a:rPr spc="-70" dirty="0"/>
              <a:t>y</a:t>
            </a:r>
            <a:r>
              <a:rPr spc="-15" dirty="0"/>
              <a:t>a</a:t>
            </a:r>
            <a:r>
              <a:rPr spc="-10" dirty="0"/>
              <a:t>l:</a:t>
            </a:r>
            <a:r>
              <a:rPr spc="20" dirty="0"/>
              <a:t> </a:t>
            </a:r>
            <a:r>
              <a:rPr lang="en-CA" spc="-20" dirty="0" smtClean="0"/>
              <a:t>54,031</a:t>
            </a:r>
            <a:endParaRPr spc="-15" dirty="0"/>
          </a:p>
          <a:p>
            <a:pPr marL="1111250" indent="-228600">
              <a:lnSpc>
                <a:spcPct val="100000"/>
              </a:lnSpc>
              <a:spcBef>
                <a:spcPts val="260"/>
              </a:spcBef>
              <a:buClr>
                <a:srgbClr val="418AB3"/>
              </a:buClr>
              <a:buFont typeface="Arial"/>
              <a:buChar char="•"/>
              <a:tabLst>
                <a:tab pos="1111885" algn="l"/>
              </a:tabLst>
            </a:pPr>
            <a:r>
              <a:rPr spc="-20" dirty="0"/>
              <a:t>G</a:t>
            </a:r>
            <a:r>
              <a:rPr spc="-75" dirty="0"/>
              <a:t>r</a:t>
            </a:r>
            <a:r>
              <a:rPr spc="-15" dirty="0"/>
              <a:t>a</a:t>
            </a:r>
            <a:r>
              <a:rPr spc="-20" dirty="0"/>
              <a:t>d</a:t>
            </a:r>
            <a:r>
              <a:rPr spc="-15" dirty="0"/>
              <a:t>e</a:t>
            </a:r>
            <a:r>
              <a:rPr dirty="0"/>
              <a:t> </a:t>
            </a:r>
            <a:r>
              <a:rPr spc="-20" dirty="0"/>
              <a:t>B</a:t>
            </a:r>
            <a:r>
              <a:rPr spc="-15" dirty="0"/>
              <a:t>-</a:t>
            </a:r>
            <a:r>
              <a:rPr spc="-25" dirty="0"/>
              <a:t>D</a:t>
            </a:r>
            <a:r>
              <a:rPr spc="-40" dirty="0"/>
              <a:t>e</a:t>
            </a:r>
            <a:r>
              <a:rPr spc="-85" dirty="0"/>
              <a:t>f</a:t>
            </a:r>
            <a:r>
              <a:rPr spc="-15" dirty="0"/>
              <a:t>e</a:t>
            </a:r>
            <a:r>
              <a:rPr spc="-10" dirty="0"/>
              <a:t>c</a:t>
            </a:r>
            <a:r>
              <a:rPr spc="-35" dirty="0"/>
              <a:t>t</a:t>
            </a:r>
            <a:r>
              <a:rPr spc="-15" dirty="0"/>
              <a:t>or</a:t>
            </a:r>
            <a:r>
              <a:rPr spc="-10" dirty="0"/>
              <a:t>:</a:t>
            </a:r>
            <a:r>
              <a:rPr spc="20" dirty="0"/>
              <a:t> </a:t>
            </a:r>
            <a:r>
              <a:rPr lang="en-CA" spc="-20" dirty="0" smtClean="0"/>
              <a:t>15,261</a:t>
            </a:r>
            <a:endParaRPr spc="-15" dirty="0"/>
          </a:p>
          <a:p>
            <a:pPr marL="1111885" indent="-228600">
              <a:lnSpc>
                <a:spcPct val="100000"/>
              </a:lnSpc>
              <a:spcBef>
                <a:spcPts val="260"/>
              </a:spcBef>
              <a:buClr>
                <a:srgbClr val="418AB3"/>
              </a:buClr>
              <a:buFont typeface="Arial"/>
              <a:buChar char="•"/>
              <a:tabLst>
                <a:tab pos="1112520" algn="l"/>
                <a:tab pos="3213100" algn="l"/>
              </a:tabLst>
            </a:pPr>
            <a:r>
              <a:rPr spc="-20" dirty="0"/>
              <a:t>G</a:t>
            </a:r>
            <a:r>
              <a:rPr spc="-75" dirty="0"/>
              <a:t>r</a:t>
            </a:r>
            <a:r>
              <a:rPr spc="-15" dirty="0"/>
              <a:t>a</a:t>
            </a:r>
            <a:r>
              <a:rPr spc="-20" dirty="0"/>
              <a:t>d</a:t>
            </a:r>
            <a:r>
              <a:rPr spc="-15" dirty="0"/>
              <a:t>e</a:t>
            </a:r>
            <a:r>
              <a:rPr dirty="0"/>
              <a:t> </a:t>
            </a:r>
            <a:r>
              <a:rPr spc="-20" dirty="0"/>
              <a:t>C</a:t>
            </a:r>
            <a:r>
              <a:rPr spc="-15" dirty="0"/>
              <a:t>-Lo</a:t>
            </a:r>
            <a:r>
              <a:rPr spc="-55" dirty="0"/>
              <a:t>s</a:t>
            </a:r>
            <a:r>
              <a:rPr spc="-10" dirty="0"/>
              <a:t>t:</a:t>
            </a:r>
            <a:r>
              <a:rPr dirty="0"/>
              <a:t>	</a:t>
            </a:r>
            <a:r>
              <a:rPr lang="en-CA" spc="-20" dirty="0" smtClean="0"/>
              <a:t>32,259</a:t>
            </a:r>
            <a:endParaRPr spc="-15" dirty="0"/>
          </a:p>
          <a:p>
            <a:pPr>
              <a:lnSpc>
                <a:spcPct val="100000"/>
              </a:lnSpc>
              <a:spcBef>
                <a:spcPts val="8"/>
              </a:spcBef>
              <a:buClr>
                <a:srgbClr val="418AB3"/>
              </a:buClr>
              <a:buFont typeface="Arial"/>
              <a:buChar char="•"/>
            </a:pPr>
            <a:endParaRPr sz="3700" dirty="0">
              <a:latin typeface="Times New Roman"/>
              <a:cs typeface="Times New Roman"/>
            </a:endParaRPr>
          </a:p>
          <a:p>
            <a:pPr marL="332740" marR="363220">
              <a:lnSpc>
                <a:spcPts val="3030"/>
              </a:lnSpc>
            </a:pPr>
            <a:r>
              <a:rPr spc="-65" dirty="0"/>
              <a:t>E</a:t>
            </a:r>
            <a:r>
              <a:rPr spc="-10" dirty="0"/>
              <a:t>ac</a:t>
            </a:r>
            <a:r>
              <a:rPr spc="-15" dirty="0"/>
              <a:t>h</a:t>
            </a:r>
            <a:r>
              <a:rPr spc="-5" dirty="0"/>
              <a:t> </a:t>
            </a:r>
            <a:r>
              <a:rPr spc="-25" dirty="0"/>
              <a:t>D</a:t>
            </a:r>
            <a:r>
              <a:rPr spc="-15" dirty="0"/>
              <a:t>e</a:t>
            </a:r>
            <a:r>
              <a:rPr spc="-10" dirty="0"/>
              <a:t>a</a:t>
            </a:r>
            <a:r>
              <a:rPr spc="-20" dirty="0"/>
              <a:t>l</a:t>
            </a:r>
            <a:r>
              <a:rPr spc="-15" dirty="0"/>
              <a:t>e</a:t>
            </a:r>
            <a:r>
              <a:rPr spc="-254" dirty="0"/>
              <a:t>r</a:t>
            </a:r>
            <a:r>
              <a:rPr spc="-10" dirty="0"/>
              <a:t>,</a:t>
            </a:r>
            <a:r>
              <a:rPr dirty="0"/>
              <a:t> </a:t>
            </a:r>
            <a:r>
              <a:rPr spc="-15" dirty="0"/>
              <a:t>on</a:t>
            </a:r>
            <a:r>
              <a:rPr spc="10" dirty="0"/>
              <a:t> </a:t>
            </a:r>
            <a:r>
              <a:rPr spc="-60" dirty="0"/>
              <a:t>a</a:t>
            </a:r>
            <a:r>
              <a:rPr spc="-45" dirty="0"/>
              <a:t>v</a:t>
            </a:r>
            <a:r>
              <a:rPr spc="-15" dirty="0"/>
              <a:t>e</a:t>
            </a:r>
            <a:r>
              <a:rPr spc="-75" dirty="0"/>
              <a:t>r</a:t>
            </a:r>
            <a:r>
              <a:rPr spc="-10" dirty="0"/>
              <a:t>a</a:t>
            </a:r>
            <a:r>
              <a:rPr spc="-40" dirty="0"/>
              <a:t>g</a:t>
            </a:r>
            <a:r>
              <a:rPr spc="-15" dirty="0"/>
              <a:t>e, </a:t>
            </a:r>
            <a:r>
              <a:rPr spc="-20" dirty="0"/>
              <a:t>h</a:t>
            </a:r>
            <a:r>
              <a:rPr spc="-10" dirty="0"/>
              <a:t>as</a:t>
            </a:r>
            <a:r>
              <a:rPr spc="-5" dirty="0"/>
              <a:t> </a:t>
            </a:r>
            <a:r>
              <a:rPr lang="en-CA" spc="-20" dirty="0" smtClean="0"/>
              <a:t>10,462</a:t>
            </a:r>
            <a:r>
              <a:rPr spc="35" dirty="0" smtClean="0"/>
              <a:t> </a:t>
            </a:r>
            <a:r>
              <a:rPr spc="-265" dirty="0"/>
              <a:t>T</a:t>
            </a:r>
            <a:r>
              <a:rPr spc="-15" dirty="0"/>
              <a:t>o</a:t>
            </a:r>
            <a:r>
              <a:rPr spc="-50" dirty="0"/>
              <a:t>t</a:t>
            </a:r>
            <a:r>
              <a:rPr spc="-15" dirty="0"/>
              <a:t>a</a:t>
            </a:r>
            <a:r>
              <a:rPr dirty="0"/>
              <a:t>l</a:t>
            </a:r>
            <a:r>
              <a:rPr spc="-5" dirty="0"/>
              <a:t> </a:t>
            </a:r>
            <a:r>
              <a:rPr lang="en-US" b="1" spc="-5" dirty="0" smtClean="0"/>
              <a:t>Chevrolet</a:t>
            </a:r>
            <a:r>
              <a:rPr lang="en-US" spc="-5" dirty="0" smtClean="0"/>
              <a:t> </a:t>
            </a:r>
            <a:r>
              <a:rPr spc="-25" dirty="0" smtClean="0"/>
              <a:t>O</a:t>
            </a:r>
            <a:r>
              <a:rPr spc="-15" dirty="0" smtClean="0"/>
              <a:t>w</a:t>
            </a:r>
            <a:r>
              <a:rPr spc="-20" dirty="0" smtClean="0"/>
              <a:t>n</a:t>
            </a:r>
            <a:r>
              <a:rPr spc="-15" dirty="0" smtClean="0"/>
              <a:t>e</a:t>
            </a:r>
            <a:r>
              <a:rPr spc="-65" dirty="0" smtClean="0"/>
              <a:t>r</a:t>
            </a:r>
            <a:r>
              <a:rPr spc="-15" dirty="0" smtClean="0"/>
              <a:t>s</a:t>
            </a:r>
            <a:endParaRPr spc="-15" dirty="0"/>
          </a:p>
          <a:p>
            <a:pPr marL="1111885" indent="-228600">
              <a:lnSpc>
                <a:spcPct val="100000"/>
              </a:lnSpc>
              <a:spcBef>
                <a:spcPts val="215"/>
              </a:spcBef>
              <a:buClr>
                <a:srgbClr val="418AB3"/>
              </a:buClr>
              <a:buFont typeface="Arial"/>
              <a:buChar char="•"/>
              <a:tabLst>
                <a:tab pos="1112520" algn="l"/>
                <a:tab pos="3379470" algn="l"/>
              </a:tabLst>
            </a:pPr>
            <a:r>
              <a:rPr spc="-20" dirty="0"/>
              <a:t>G</a:t>
            </a:r>
            <a:r>
              <a:rPr spc="-75" dirty="0"/>
              <a:t>r</a:t>
            </a:r>
            <a:r>
              <a:rPr spc="-15" dirty="0"/>
              <a:t>a</a:t>
            </a:r>
            <a:r>
              <a:rPr spc="-20" dirty="0"/>
              <a:t>d</a:t>
            </a:r>
            <a:r>
              <a:rPr spc="-15" dirty="0"/>
              <a:t>e</a:t>
            </a:r>
            <a:r>
              <a:rPr dirty="0"/>
              <a:t> </a:t>
            </a:r>
            <a:r>
              <a:rPr spc="-20" dirty="0"/>
              <a:t>A</a:t>
            </a:r>
            <a:r>
              <a:rPr spc="-15" dirty="0"/>
              <a:t>-L</a:t>
            </a:r>
            <a:r>
              <a:rPr spc="-30" dirty="0"/>
              <a:t>o</a:t>
            </a:r>
            <a:r>
              <a:rPr spc="-70" dirty="0"/>
              <a:t>y</a:t>
            </a:r>
            <a:r>
              <a:rPr spc="-15" dirty="0"/>
              <a:t>a</a:t>
            </a:r>
            <a:r>
              <a:rPr spc="-10" dirty="0"/>
              <a:t>l:</a:t>
            </a:r>
            <a:r>
              <a:rPr dirty="0"/>
              <a:t>	</a:t>
            </a:r>
            <a:r>
              <a:rPr lang="en-CA" spc="-20" dirty="0" smtClean="0"/>
              <a:t>4,911</a:t>
            </a:r>
            <a:endParaRPr spc="-15" dirty="0"/>
          </a:p>
          <a:p>
            <a:pPr marL="1111885" indent="-228600">
              <a:lnSpc>
                <a:spcPct val="100000"/>
              </a:lnSpc>
              <a:spcBef>
                <a:spcPts val="260"/>
              </a:spcBef>
              <a:buClr>
                <a:srgbClr val="418AB3"/>
              </a:buClr>
              <a:buFont typeface="Arial"/>
              <a:buChar char="•"/>
              <a:tabLst>
                <a:tab pos="1112520" algn="l"/>
                <a:tab pos="3952240" algn="l"/>
              </a:tabLst>
            </a:pPr>
            <a:r>
              <a:rPr spc="-20" dirty="0"/>
              <a:t>G</a:t>
            </a:r>
            <a:r>
              <a:rPr spc="-75" dirty="0"/>
              <a:t>r</a:t>
            </a:r>
            <a:r>
              <a:rPr spc="-15" dirty="0"/>
              <a:t>a</a:t>
            </a:r>
            <a:r>
              <a:rPr spc="-20" dirty="0"/>
              <a:t>d</a:t>
            </a:r>
            <a:r>
              <a:rPr spc="-15" dirty="0"/>
              <a:t>e</a:t>
            </a:r>
            <a:r>
              <a:rPr dirty="0"/>
              <a:t> </a:t>
            </a:r>
            <a:r>
              <a:rPr spc="-20" dirty="0"/>
              <a:t>B-D</a:t>
            </a:r>
            <a:r>
              <a:rPr spc="-40" dirty="0"/>
              <a:t>e</a:t>
            </a:r>
            <a:r>
              <a:rPr spc="-85" dirty="0"/>
              <a:t>f</a:t>
            </a:r>
            <a:r>
              <a:rPr spc="-15" dirty="0"/>
              <a:t>e</a:t>
            </a:r>
            <a:r>
              <a:rPr spc="-10" dirty="0"/>
              <a:t>c</a:t>
            </a:r>
            <a:r>
              <a:rPr spc="-35" dirty="0"/>
              <a:t>t</a:t>
            </a:r>
            <a:r>
              <a:rPr spc="-15" dirty="0"/>
              <a:t>or</a:t>
            </a:r>
            <a:r>
              <a:rPr spc="-10" dirty="0"/>
              <a:t>:</a:t>
            </a:r>
            <a:r>
              <a:rPr dirty="0"/>
              <a:t>	</a:t>
            </a:r>
            <a:r>
              <a:rPr lang="en-CA" spc="-20" dirty="0" smtClean="0"/>
              <a:t>1,387</a:t>
            </a:r>
            <a:endParaRPr spc="-20" dirty="0"/>
          </a:p>
          <a:p>
            <a:pPr marL="1111885" indent="-228600">
              <a:lnSpc>
                <a:spcPct val="100000"/>
              </a:lnSpc>
              <a:spcBef>
                <a:spcPts val="260"/>
              </a:spcBef>
              <a:buClr>
                <a:srgbClr val="418AB3"/>
              </a:buClr>
              <a:buFont typeface="Arial"/>
              <a:buChar char="•"/>
              <a:tabLst>
                <a:tab pos="1112520" algn="l"/>
                <a:tab pos="3213735" algn="l"/>
              </a:tabLst>
            </a:pPr>
            <a:r>
              <a:rPr spc="-20" dirty="0"/>
              <a:t>G</a:t>
            </a:r>
            <a:r>
              <a:rPr spc="-75" dirty="0"/>
              <a:t>r</a:t>
            </a:r>
            <a:r>
              <a:rPr spc="-15" dirty="0"/>
              <a:t>a</a:t>
            </a:r>
            <a:r>
              <a:rPr spc="-20" dirty="0"/>
              <a:t>d</a:t>
            </a:r>
            <a:r>
              <a:rPr spc="-15" dirty="0"/>
              <a:t>e</a:t>
            </a:r>
            <a:r>
              <a:rPr dirty="0"/>
              <a:t> </a:t>
            </a:r>
            <a:r>
              <a:rPr spc="-20" dirty="0"/>
              <a:t>C</a:t>
            </a:r>
            <a:r>
              <a:rPr spc="-15" dirty="0"/>
              <a:t>-Lo</a:t>
            </a:r>
            <a:r>
              <a:rPr spc="-55" dirty="0"/>
              <a:t>s</a:t>
            </a:r>
            <a:r>
              <a:rPr spc="-10" dirty="0"/>
              <a:t>t:</a:t>
            </a:r>
            <a:r>
              <a:rPr dirty="0"/>
              <a:t>	</a:t>
            </a:r>
            <a:r>
              <a:rPr lang="en-CA" spc="-20" dirty="0" smtClean="0"/>
              <a:t>2,932</a:t>
            </a:r>
            <a:endParaRPr spc="-15" dirty="0"/>
          </a:p>
        </p:txBody>
      </p:sp>
      <p:sp>
        <p:nvSpPr>
          <p:cNvPr id="7" name="object 7"/>
          <p:cNvSpPr/>
          <p:nvPr/>
        </p:nvSpPr>
        <p:spPr>
          <a:xfrm>
            <a:off x="882329" y="4629424"/>
            <a:ext cx="2350135" cy="896917"/>
          </a:xfrm>
          <a:custGeom>
            <a:avLst/>
            <a:gdLst/>
            <a:ahLst/>
            <a:cxnLst/>
            <a:rect l="l" t="t" r="r" b="b"/>
            <a:pathLst>
              <a:path w="2350135" h="1153795">
                <a:moveTo>
                  <a:pt x="0" y="576834"/>
                </a:moveTo>
                <a:lnTo>
                  <a:pt x="301294" y="520357"/>
                </a:lnTo>
                <a:lnTo>
                  <a:pt x="40043" y="427532"/>
                </a:lnTo>
                <a:lnTo>
                  <a:pt x="360832" y="411276"/>
                </a:lnTo>
                <a:lnTo>
                  <a:pt x="157416" y="288417"/>
                </a:lnTo>
                <a:lnTo>
                  <a:pt x="475856" y="313474"/>
                </a:lnTo>
                <a:lnTo>
                  <a:pt x="344157" y="168948"/>
                </a:lnTo>
                <a:lnTo>
                  <a:pt x="638530" y="233616"/>
                </a:lnTo>
                <a:lnTo>
                  <a:pt x="587502" y="77279"/>
                </a:lnTo>
                <a:lnTo>
                  <a:pt x="837768" y="177139"/>
                </a:lnTo>
                <a:lnTo>
                  <a:pt x="870889" y="19659"/>
                </a:lnTo>
                <a:lnTo>
                  <a:pt x="1059967" y="147916"/>
                </a:lnTo>
                <a:lnTo>
                  <a:pt x="1175004" y="0"/>
                </a:lnTo>
                <a:lnTo>
                  <a:pt x="1290040" y="147916"/>
                </a:lnTo>
                <a:lnTo>
                  <a:pt x="1479118" y="19659"/>
                </a:lnTo>
                <a:lnTo>
                  <a:pt x="1512239" y="177139"/>
                </a:lnTo>
                <a:lnTo>
                  <a:pt x="1762506" y="77279"/>
                </a:lnTo>
                <a:lnTo>
                  <a:pt x="1711477" y="233616"/>
                </a:lnTo>
                <a:lnTo>
                  <a:pt x="2005850" y="168948"/>
                </a:lnTo>
                <a:lnTo>
                  <a:pt x="1874151" y="313474"/>
                </a:lnTo>
                <a:lnTo>
                  <a:pt x="2192591" y="288417"/>
                </a:lnTo>
                <a:lnTo>
                  <a:pt x="1989175" y="411276"/>
                </a:lnTo>
                <a:lnTo>
                  <a:pt x="2309964" y="427532"/>
                </a:lnTo>
                <a:lnTo>
                  <a:pt x="2048713" y="520357"/>
                </a:lnTo>
                <a:lnTo>
                  <a:pt x="2350008" y="576834"/>
                </a:lnTo>
                <a:lnTo>
                  <a:pt x="2048713" y="633310"/>
                </a:lnTo>
                <a:lnTo>
                  <a:pt x="2309964" y="726135"/>
                </a:lnTo>
                <a:lnTo>
                  <a:pt x="1989175" y="742391"/>
                </a:lnTo>
                <a:lnTo>
                  <a:pt x="2192591" y="865251"/>
                </a:lnTo>
                <a:lnTo>
                  <a:pt x="1874151" y="840193"/>
                </a:lnTo>
                <a:lnTo>
                  <a:pt x="2005850" y="984719"/>
                </a:lnTo>
                <a:lnTo>
                  <a:pt x="1711477" y="920051"/>
                </a:lnTo>
                <a:lnTo>
                  <a:pt x="1762506" y="1076388"/>
                </a:lnTo>
                <a:lnTo>
                  <a:pt x="1512239" y="976528"/>
                </a:lnTo>
                <a:lnTo>
                  <a:pt x="1479118" y="1134008"/>
                </a:lnTo>
                <a:lnTo>
                  <a:pt x="1290040" y="1005751"/>
                </a:lnTo>
                <a:lnTo>
                  <a:pt x="1175004" y="1153668"/>
                </a:lnTo>
                <a:lnTo>
                  <a:pt x="1059967" y="1005751"/>
                </a:lnTo>
                <a:lnTo>
                  <a:pt x="870889" y="1134008"/>
                </a:lnTo>
                <a:lnTo>
                  <a:pt x="837768" y="976528"/>
                </a:lnTo>
                <a:lnTo>
                  <a:pt x="587502" y="1076388"/>
                </a:lnTo>
                <a:lnTo>
                  <a:pt x="638530" y="920051"/>
                </a:lnTo>
                <a:lnTo>
                  <a:pt x="344157" y="984719"/>
                </a:lnTo>
                <a:lnTo>
                  <a:pt x="475856" y="840193"/>
                </a:lnTo>
                <a:lnTo>
                  <a:pt x="157416" y="865251"/>
                </a:lnTo>
                <a:lnTo>
                  <a:pt x="360832" y="742391"/>
                </a:lnTo>
                <a:lnTo>
                  <a:pt x="40043" y="726135"/>
                </a:lnTo>
                <a:lnTo>
                  <a:pt x="301294" y="633310"/>
                </a:lnTo>
                <a:lnTo>
                  <a:pt x="0" y="576834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10" smtClean="0"/>
              <a:t>January 20, 2016</a:t>
            </a:r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70" dirty="0"/>
              <a:t>Su</a:t>
            </a:r>
            <a:r>
              <a:rPr spc="-80" dirty="0"/>
              <a:t>mma</a:t>
            </a:r>
            <a:r>
              <a:rPr spc="-55" dirty="0"/>
              <a:t>r</a:t>
            </a:r>
            <a:r>
              <a:rPr spc="-70" dirty="0"/>
              <a:t>y: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3182" y="1088295"/>
            <a:ext cx="3568700" cy="3826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3,1250</a:t>
            </a:r>
            <a:r>
              <a:rPr sz="1500" spc="2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ions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ail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500" dirty="0">
              <a:latin typeface="Calibri"/>
              <a:cs typeface="Calibri"/>
            </a:endParaRPr>
          </a:p>
          <a:p>
            <a:pPr marL="12700" marR="1010919">
              <a:lnSpc>
                <a:spcPts val="3020"/>
              </a:lnSpc>
              <a:spcBef>
                <a:spcPts val="295"/>
              </a:spcBef>
            </a:pPr>
            <a:r>
              <a:rPr lang="en-CA"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680 </a:t>
            </a:r>
            <a:r>
              <a:rPr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dirty="0" smtClean="0">
                <a:solidFill>
                  <a:srgbClr val="FFFFFF"/>
                </a:solidFill>
                <a:latin typeface="Calibri"/>
                <a:cs typeface="Calibri"/>
              </a:rPr>
              <a:t>ppoi</a:t>
            </a:r>
            <a:r>
              <a:rPr sz="1500" spc="-10" dirty="0" smtClean="0">
                <a:solidFill>
                  <a:srgbClr val="FFFFFF"/>
                </a:solidFill>
                <a:latin typeface="Calibri"/>
                <a:cs typeface="Calibri"/>
              </a:rPr>
              <a:t>ntm</a:t>
            </a:r>
            <a:r>
              <a:rPr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10" dirty="0" smtClean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dirty="0" smtClean="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r>
              <a:rPr sz="1500" spc="-4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boo</a:t>
            </a:r>
            <a:r>
              <a:rPr sz="1500" spc="-5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d </a:t>
            </a:r>
            <a:endParaRPr lang="en-CA" sz="1500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marR="1010919">
              <a:lnSpc>
                <a:spcPts val="3020"/>
              </a:lnSpc>
              <a:spcBef>
                <a:spcPts val="295"/>
              </a:spcBef>
            </a:pPr>
            <a:r>
              <a:rPr lang="en-CA"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415</a:t>
            </a:r>
            <a:r>
              <a:rPr sz="1500" spc="2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3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Cu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 r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gi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d </a:t>
            </a:r>
            <a:endParaRPr lang="en-CA" sz="1500" spc="-15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marR="1010919">
              <a:lnSpc>
                <a:spcPts val="3020"/>
              </a:lnSpc>
              <a:spcBef>
                <a:spcPts val="295"/>
              </a:spcBef>
            </a:pPr>
            <a:r>
              <a:rPr lang="en-CA"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61</a:t>
            </a:r>
            <a:r>
              <a:rPr sz="1500" spc="1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7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Ins</a:t>
            </a:r>
            <a:endParaRPr sz="15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lang="en-CA"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215</a:t>
            </a:r>
            <a:r>
              <a:rPr sz="1500" spc="2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2700" marR="52069">
              <a:lnSpc>
                <a:spcPts val="1620"/>
              </a:lnSpc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all (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d)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CA"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52</a:t>
            </a:r>
            <a:r>
              <a:rPr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r>
              <a:rPr sz="1500" spc="1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ople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ho 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isi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d th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sho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oom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pu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ch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sal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y!</a:t>
            </a:r>
            <a:endParaRPr sz="15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15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210"/>
              </a:spcBef>
              <a:buClr>
                <a:srgbClr val="FFFFFF"/>
              </a:buClr>
              <a:buFont typeface="Arial"/>
              <a:buChar char="•"/>
              <a:tabLst>
                <a:tab pos="299720" algn="l"/>
              </a:tabLst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ase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numb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appoi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ntm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endParaRPr sz="1500" dirty="0">
              <a:latin typeface="Calibri"/>
              <a:cs typeface="Calibri"/>
            </a:endParaRPr>
          </a:p>
          <a:p>
            <a:pPr marL="299085" marR="5080" indent="-286385">
              <a:lnSpc>
                <a:spcPts val="1700"/>
              </a:lnSpc>
              <a:spcBef>
                <a:spcPts val="1365"/>
              </a:spcBef>
              <a:buClr>
                <a:srgbClr val="FFFFFF"/>
              </a:buClr>
              <a:buFont typeface="Arial"/>
              <a:buChar char="•"/>
              <a:tabLst>
                <a:tab pos="299720" algn="l"/>
              </a:tabLst>
            </a:pP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till</a:t>
            </a:r>
            <a:r>
              <a:rPr sz="1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CA"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83,832</a:t>
            </a:r>
            <a:r>
              <a:rPr sz="1500" spc="2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CA" sz="1500" dirty="0" smtClean="0">
                <a:solidFill>
                  <a:srgbClr val="FFFFFF"/>
                </a:solidFill>
                <a:latin typeface="Calibri"/>
                <a:cs typeface="Calibri"/>
              </a:rPr>
              <a:t>Chevrolet</a:t>
            </a:r>
            <a:r>
              <a:rPr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cu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an mail 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nough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hold </a:t>
            </a:r>
            <a:r>
              <a:rPr lang="en-CA" sz="1600" b="1" spc="-15" dirty="0" smtClean="0">
                <a:solidFill>
                  <a:srgbClr val="FFFFFF"/>
                </a:solidFill>
                <a:latin typeface="Calibri"/>
                <a:cs typeface="Calibri"/>
              </a:rPr>
              <a:t>16 </a:t>
            </a:r>
            <a:r>
              <a:rPr sz="1500" spc="-25" dirty="0" smtClean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 smtClean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10" dirty="0" smtClean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dirty="0" smtClean="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10" smtClean="0"/>
              <a:t>January 20, 2016</a:t>
            </a:r>
            <a:endParaRPr spc="-5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084" y="180576"/>
            <a:ext cx="3209318" cy="19979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605" y="2339402"/>
            <a:ext cx="2519055" cy="42426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257" y="3900734"/>
            <a:ext cx="2571432" cy="26812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9938" y="180576"/>
            <a:ext cx="1943100" cy="33128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5273" y="4818077"/>
            <a:ext cx="2544094" cy="14374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8492" y="2302930"/>
            <a:ext cx="2336262" cy="23907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4683" y="180576"/>
            <a:ext cx="2433638" cy="1455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2217002"/>
            <a:ext cx="157543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0" spc="-4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600" b="0" spc="-5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600" b="0" spc="-10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600" b="0" spc="-11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600" b="0" spc="-7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600" b="0" spc="-60" dirty="0">
                <a:solidFill>
                  <a:srgbClr val="FFFFFF"/>
                </a:solidFill>
                <a:latin typeface="Calibri Light"/>
                <a:cs typeface="Calibri Light"/>
              </a:rPr>
              <a:t>cts</a:t>
            </a:r>
            <a:endParaRPr sz="36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2843711"/>
            <a:ext cx="3197860" cy="164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1500" spc="-5" dirty="0" smtClean="0">
                <a:solidFill>
                  <a:srgbClr val="FFFFFF"/>
                </a:solidFill>
                <a:latin typeface="Calibri"/>
                <a:cs typeface="Calibri"/>
              </a:rPr>
              <a:t>Scott Thompson</a:t>
            </a:r>
          </a:p>
          <a:p>
            <a:pPr marL="12700"/>
            <a:endParaRPr lang="en-CA" sz="1500" spc="-5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/>
            <a:r>
              <a:rPr lang="en-CA" sz="1500" spc="-5" dirty="0" smtClean="0">
                <a:solidFill>
                  <a:srgbClr val="FFFFFF"/>
                </a:solidFill>
                <a:latin typeface="Calibri"/>
                <a:cs typeface="Calibri"/>
              </a:rPr>
              <a:t>Gerry Barton</a:t>
            </a:r>
            <a:endParaRPr lang="en-CA" sz="1500" spc="-5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/>
            <a:endParaRPr lang="en-US" sz="1500" spc="-5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endParaRPr lang="en-US" sz="1500" spc="-5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r>
              <a:rPr lang="en-US" sz="1500" dirty="0" smtClean="0">
                <a:solidFill>
                  <a:srgbClr val="FFFFFF"/>
                </a:solidFill>
                <a:latin typeface="Calibri"/>
                <a:cs typeface="Calibri"/>
              </a:rPr>
              <a:t>Shane McIntosh</a:t>
            </a:r>
            <a:endParaRPr lang="en-US" sz="1500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r>
              <a:rPr lang="en-US" sz="15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endParaRPr lang="en-US" sz="1500" dirty="0" smtClean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11140" y="2220467"/>
            <a:ext cx="5829287" cy="2066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10" smtClean="0"/>
              <a:t>January 20, 2016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879340" y="6582021"/>
            <a:ext cx="18796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15" dirty="0">
                <a:solidFill>
                  <a:srgbClr val="5E5E5E"/>
                </a:solidFill>
                <a:latin typeface="Calibri"/>
                <a:cs typeface="Calibri"/>
              </a:rPr>
              <a:t>A</a:t>
            </a:r>
            <a:r>
              <a:rPr sz="900" spc="-5" dirty="0">
                <a:solidFill>
                  <a:srgbClr val="5E5E5E"/>
                </a:solidFill>
                <a:latin typeface="Calibri"/>
                <a:cs typeface="Calibri"/>
              </a:rPr>
              <a:t>B</a:t>
            </a:r>
            <a:r>
              <a:rPr sz="900" spc="-10" dirty="0">
                <a:solidFill>
                  <a:srgbClr val="5E5E5E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5E5E5E"/>
                </a:solidFill>
                <a:latin typeface="Calibri"/>
                <a:cs typeface="Calibri"/>
              </a:rPr>
              <a:t>O</a:t>
            </a:r>
            <a:r>
              <a:rPr sz="900" spc="5" dirty="0">
                <a:solidFill>
                  <a:srgbClr val="5E5E5E"/>
                </a:solidFill>
                <a:latin typeface="Calibri"/>
                <a:cs typeface="Calibri"/>
              </a:rPr>
              <a:t>L</a:t>
            </a:r>
            <a:r>
              <a:rPr sz="900" spc="-15" dirty="0">
                <a:solidFill>
                  <a:srgbClr val="5E5E5E"/>
                </a:solidFill>
                <a:latin typeface="Calibri"/>
                <a:cs typeface="Calibri"/>
              </a:rPr>
              <a:t>U</a:t>
            </a:r>
            <a:r>
              <a:rPr sz="900" spc="5" dirty="0">
                <a:solidFill>
                  <a:srgbClr val="5E5E5E"/>
                </a:solidFill>
                <a:latin typeface="Calibri"/>
                <a:cs typeface="Calibri"/>
              </a:rPr>
              <a:t>T</a:t>
            </a:r>
            <a:r>
              <a:rPr sz="900" dirty="0">
                <a:solidFill>
                  <a:srgbClr val="5E5E5E"/>
                </a:solidFill>
                <a:latin typeface="Calibri"/>
                <a:cs typeface="Calibri"/>
              </a:rPr>
              <a:t>E</a:t>
            </a:r>
            <a:r>
              <a:rPr sz="900" spc="-2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5E5E5E"/>
                </a:solidFill>
                <a:latin typeface="Calibri"/>
                <a:cs typeface="Calibri"/>
              </a:rPr>
              <a:t>R</a:t>
            </a:r>
            <a:r>
              <a:rPr sz="900" dirty="0">
                <a:solidFill>
                  <a:srgbClr val="5E5E5E"/>
                </a:solidFill>
                <a:latin typeface="Calibri"/>
                <a:cs typeface="Calibri"/>
              </a:rPr>
              <a:t>E</a:t>
            </a:r>
            <a:r>
              <a:rPr sz="900" spc="-10" dirty="0">
                <a:solidFill>
                  <a:srgbClr val="5E5E5E"/>
                </a:solidFill>
                <a:latin typeface="Calibri"/>
                <a:cs typeface="Calibri"/>
              </a:rPr>
              <a:t>S</a:t>
            </a:r>
            <a:r>
              <a:rPr sz="900" spc="-15" dirty="0">
                <a:solidFill>
                  <a:srgbClr val="5E5E5E"/>
                </a:solidFill>
                <a:latin typeface="Calibri"/>
                <a:cs typeface="Calibri"/>
              </a:rPr>
              <a:t>U</a:t>
            </a:r>
            <a:r>
              <a:rPr sz="900" spc="5" dirty="0">
                <a:solidFill>
                  <a:srgbClr val="5E5E5E"/>
                </a:solidFill>
                <a:latin typeface="Calibri"/>
                <a:cs typeface="Calibri"/>
              </a:rPr>
              <a:t>LT</a:t>
            </a:r>
            <a:r>
              <a:rPr sz="900" dirty="0">
                <a:solidFill>
                  <a:srgbClr val="5E5E5E"/>
                </a:solidFill>
                <a:latin typeface="Calibri"/>
                <a:cs typeface="Calibri"/>
              </a:rPr>
              <a:t>S</a:t>
            </a:r>
            <a:r>
              <a:rPr sz="900" spc="-2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5E5E5E"/>
                </a:solidFill>
                <a:latin typeface="Calibri"/>
                <a:cs typeface="Calibri"/>
              </a:rPr>
              <a:t>PR</a:t>
            </a:r>
            <a:r>
              <a:rPr sz="900" dirty="0">
                <a:solidFill>
                  <a:srgbClr val="5E5E5E"/>
                </a:solidFill>
                <a:latin typeface="Calibri"/>
                <a:cs typeface="Calibri"/>
              </a:rPr>
              <a:t>O</a:t>
            </a:r>
            <a:r>
              <a:rPr sz="900" spc="-5" dirty="0">
                <a:solidFill>
                  <a:srgbClr val="5E5E5E"/>
                </a:solidFill>
                <a:latin typeface="Calibri"/>
                <a:cs typeface="Calibri"/>
              </a:rPr>
              <a:t>D</a:t>
            </a:r>
            <a:r>
              <a:rPr sz="900" spc="-15" dirty="0">
                <a:solidFill>
                  <a:srgbClr val="5E5E5E"/>
                </a:solidFill>
                <a:latin typeface="Calibri"/>
                <a:cs typeface="Calibri"/>
              </a:rPr>
              <a:t>U</a:t>
            </a:r>
            <a:r>
              <a:rPr sz="900" dirty="0">
                <a:solidFill>
                  <a:srgbClr val="5E5E5E"/>
                </a:solidFill>
                <a:latin typeface="Calibri"/>
                <a:cs typeface="Calibri"/>
              </a:rPr>
              <a:t>C</a:t>
            </a:r>
            <a:r>
              <a:rPr sz="900" spc="5" dirty="0">
                <a:solidFill>
                  <a:srgbClr val="5E5E5E"/>
                </a:solidFill>
                <a:latin typeface="Calibri"/>
                <a:cs typeface="Calibri"/>
              </a:rPr>
              <a:t>T</a:t>
            </a:r>
            <a:r>
              <a:rPr sz="900" dirty="0">
                <a:solidFill>
                  <a:srgbClr val="5E5E5E"/>
                </a:solidFill>
                <a:latin typeface="Calibri"/>
                <a:cs typeface="Calibri"/>
              </a:rPr>
              <a:t>IO</a:t>
            </a:r>
            <a:r>
              <a:rPr sz="900" spc="-15" dirty="0">
                <a:solidFill>
                  <a:srgbClr val="5E5E5E"/>
                </a:solidFill>
                <a:latin typeface="Calibri"/>
                <a:cs typeface="Calibri"/>
              </a:rPr>
              <a:t>N</a:t>
            </a:r>
            <a:r>
              <a:rPr sz="900" spc="-10" dirty="0">
                <a:solidFill>
                  <a:srgbClr val="5E5E5E"/>
                </a:solidFill>
                <a:latin typeface="Calibri"/>
                <a:cs typeface="Calibri"/>
              </a:rPr>
              <a:t>S</a:t>
            </a:r>
            <a:r>
              <a:rPr sz="900" spc="-5" dirty="0">
                <a:solidFill>
                  <a:srgbClr val="5E5E5E"/>
                </a:solidFill>
                <a:latin typeface="Calibri"/>
                <a:cs typeface="Calibri"/>
              </a:rPr>
              <a:t>,</a:t>
            </a:r>
            <a:r>
              <a:rPr sz="900" spc="-3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900" spc="5" dirty="0">
                <a:solidFill>
                  <a:srgbClr val="5E5E5E"/>
                </a:solidFill>
                <a:latin typeface="Calibri"/>
                <a:cs typeface="Calibri"/>
              </a:rPr>
              <a:t>LTD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71320" y="6574020"/>
            <a:ext cx="16256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5E5E5E"/>
                </a:solidFill>
                <a:latin typeface="Calibri"/>
                <a:cs typeface="Calibri"/>
              </a:rPr>
              <a:t>14</a:t>
            </a:r>
            <a:endParaRPr sz="105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6400800"/>
            <a:ext cx="12192000" cy="457200"/>
          </a:xfrm>
          <a:custGeom>
            <a:avLst/>
            <a:gdLst/>
            <a:ahLst/>
            <a:cxnLst/>
            <a:rect l="l" t="t" r="r" b="b"/>
            <a:pathLst>
              <a:path w="12192000" h="457200">
                <a:moveTo>
                  <a:pt x="0" y="457200"/>
                </a:moveTo>
                <a:lnTo>
                  <a:pt x="12192000" y="457200"/>
                </a:lnTo>
                <a:lnTo>
                  <a:pt x="121920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62626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0" y="6333744"/>
            <a:ext cx="12192000" cy="67310"/>
          </a:xfrm>
          <a:custGeom>
            <a:avLst/>
            <a:gdLst/>
            <a:ahLst/>
            <a:cxnLst/>
            <a:rect l="l" t="t" r="r" b="b"/>
            <a:pathLst>
              <a:path w="12192000" h="67310">
                <a:moveTo>
                  <a:pt x="0" y="67055"/>
                </a:moveTo>
                <a:lnTo>
                  <a:pt x="12192000" y="67055"/>
                </a:lnTo>
                <a:lnTo>
                  <a:pt x="12192000" y="0"/>
                </a:lnTo>
                <a:lnTo>
                  <a:pt x="0" y="0"/>
                </a:lnTo>
                <a:lnTo>
                  <a:pt x="0" y="67055"/>
                </a:lnTo>
                <a:close/>
              </a:path>
            </a:pathLst>
          </a:custGeom>
          <a:solidFill>
            <a:srgbClr val="84848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193291" y="1737360"/>
            <a:ext cx="996696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09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176019" y="328767"/>
            <a:ext cx="7847965" cy="1257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900"/>
              </a:lnSpc>
            </a:pPr>
            <a:r>
              <a:rPr sz="4800" b="0" spc="-55" dirty="0">
                <a:solidFill>
                  <a:srgbClr val="3E3E3E"/>
                </a:solidFill>
                <a:latin typeface="Calibri Light"/>
                <a:cs typeface="Calibri Light"/>
              </a:rPr>
              <a:t>T</a:t>
            </a:r>
            <a:r>
              <a:rPr sz="4800" b="0" spc="-75" dirty="0">
                <a:solidFill>
                  <a:srgbClr val="3E3E3E"/>
                </a:solidFill>
                <a:latin typeface="Calibri Light"/>
                <a:cs typeface="Calibri Light"/>
              </a:rPr>
              <a:t>h</a:t>
            </a:r>
            <a:r>
              <a:rPr sz="4800" b="0" dirty="0">
                <a:solidFill>
                  <a:srgbClr val="3E3E3E"/>
                </a:solidFill>
                <a:latin typeface="Calibri Light"/>
                <a:cs typeface="Calibri Light"/>
              </a:rPr>
              <a:t>e</a:t>
            </a:r>
            <a:r>
              <a:rPr sz="4800" b="0" spc="-90" dirty="0">
                <a:solidFill>
                  <a:srgbClr val="3E3E3E"/>
                </a:solidFill>
                <a:latin typeface="Calibri Light"/>
                <a:cs typeface="Calibri Light"/>
              </a:rPr>
              <a:t> </a:t>
            </a:r>
            <a:r>
              <a:rPr lang="en-CA" sz="4800" spc="-95" dirty="0" smtClean="0">
                <a:solidFill>
                  <a:srgbClr val="3E3E3E"/>
                </a:solidFill>
                <a:latin typeface="Calibri Light"/>
                <a:cs typeface="Calibri Light"/>
              </a:rPr>
              <a:t>Chevrolet</a:t>
            </a:r>
            <a:r>
              <a:rPr sz="4800" b="0" spc="-95" dirty="0" smtClean="0">
                <a:solidFill>
                  <a:srgbClr val="3E3E3E"/>
                </a:solidFill>
                <a:latin typeface="Calibri Light"/>
                <a:cs typeface="Calibri Light"/>
              </a:rPr>
              <a:t> </a:t>
            </a:r>
            <a:r>
              <a:rPr lang="en-US" sz="4800" b="0" spc="-75" dirty="0" smtClean="0">
                <a:solidFill>
                  <a:srgbClr val="3E3E3E"/>
                </a:solidFill>
                <a:latin typeface="Calibri Light"/>
                <a:cs typeface="Calibri Light"/>
              </a:rPr>
              <a:t>Private</a:t>
            </a:r>
            <a:r>
              <a:rPr sz="4800" b="0" spc="-90" dirty="0" smtClean="0">
                <a:solidFill>
                  <a:srgbClr val="3E3E3E"/>
                </a:solidFill>
                <a:latin typeface="Calibri Light"/>
                <a:cs typeface="Calibri Light"/>
              </a:rPr>
              <a:t> </a:t>
            </a:r>
            <a:r>
              <a:rPr sz="4800" b="0" spc="-75" dirty="0" smtClean="0">
                <a:solidFill>
                  <a:srgbClr val="3E3E3E"/>
                </a:solidFill>
                <a:latin typeface="Calibri Light"/>
                <a:cs typeface="Calibri Light"/>
              </a:rPr>
              <a:t>Sal</a:t>
            </a:r>
            <a:r>
              <a:rPr sz="4800" b="0" spc="-70" dirty="0" smtClean="0">
                <a:solidFill>
                  <a:srgbClr val="3E3E3E"/>
                </a:solidFill>
                <a:latin typeface="Calibri Light"/>
                <a:cs typeface="Calibri Light"/>
              </a:rPr>
              <a:t>e</a:t>
            </a:r>
            <a:r>
              <a:rPr sz="4800" b="0" spc="-90" dirty="0" smtClean="0">
                <a:solidFill>
                  <a:srgbClr val="3E3E3E"/>
                </a:solidFill>
                <a:latin typeface="Calibri Light"/>
                <a:cs typeface="Calibri Light"/>
              </a:rPr>
              <a:t> </a:t>
            </a:r>
            <a:r>
              <a:rPr sz="4800" b="0" spc="-175" dirty="0">
                <a:solidFill>
                  <a:srgbClr val="3E3E3E"/>
                </a:solidFill>
                <a:latin typeface="Calibri Light"/>
                <a:cs typeface="Calibri Light"/>
              </a:rPr>
              <a:t>E</a:t>
            </a:r>
            <a:r>
              <a:rPr sz="4800" b="0" spc="-125" dirty="0">
                <a:solidFill>
                  <a:srgbClr val="3E3E3E"/>
                </a:solidFill>
                <a:latin typeface="Calibri Light"/>
                <a:cs typeface="Calibri Light"/>
              </a:rPr>
              <a:t>v</a:t>
            </a:r>
            <a:r>
              <a:rPr sz="4800" b="0" spc="-70" dirty="0">
                <a:solidFill>
                  <a:srgbClr val="3E3E3E"/>
                </a:solidFill>
                <a:latin typeface="Calibri Light"/>
                <a:cs typeface="Calibri Light"/>
              </a:rPr>
              <a:t>e</a:t>
            </a:r>
            <a:r>
              <a:rPr sz="4800" b="0" spc="-120" dirty="0">
                <a:solidFill>
                  <a:srgbClr val="3E3E3E"/>
                </a:solidFill>
                <a:latin typeface="Calibri Light"/>
                <a:cs typeface="Calibri Light"/>
              </a:rPr>
              <a:t>n</a:t>
            </a:r>
            <a:r>
              <a:rPr sz="4800" b="0" spc="-75" dirty="0">
                <a:solidFill>
                  <a:srgbClr val="3E3E3E"/>
                </a:solidFill>
                <a:latin typeface="Calibri Light"/>
                <a:cs typeface="Calibri Light"/>
              </a:rPr>
              <a:t>t</a:t>
            </a:r>
            <a:r>
              <a:rPr sz="4800" b="0" spc="-20" dirty="0">
                <a:solidFill>
                  <a:srgbClr val="3E3E3E"/>
                </a:solidFill>
                <a:latin typeface="Calibri Light"/>
                <a:cs typeface="Calibri Light"/>
              </a:rPr>
              <a:t>s</a:t>
            </a:r>
            <a:r>
              <a:rPr sz="4800" b="0" spc="-15" dirty="0">
                <a:solidFill>
                  <a:srgbClr val="3E3E3E"/>
                </a:solidFill>
                <a:latin typeface="Calibri Light"/>
                <a:cs typeface="Calibri Light"/>
              </a:rPr>
              <a:t> </a:t>
            </a:r>
            <a:r>
              <a:rPr sz="4800" b="0" spc="-45" dirty="0">
                <a:solidFill>
                  <a:srgbClr val="3E3E3E"/>
                </a:solidFill>
                <a:latin typeface="Calibri Light"/>
                <a:cs typeface="Calibri Light"/>
              </a:rPr>
              <a:t>H</a:t>
            </a:r>
            <a:r>
              <a:rPr sz="4800" b="0" spc="-70" dirty="0">
                <a:solidFill>
                  <a:srgbClr val="3E3E3E"/>
                </a:solidFill>
                <a:latin typeface="Calibri Light"/>
                <a:cs typeface="Calibri Light"/>
              </a:rPr>
              <a:t>ig</a:t>
            </a:r>
            <a:r>
              <a:rPr sz="4800" b="0" spc="-75" dirty="0">
                <a:solidFill>
                  <a:srgbClr val="3E3E3E"/>
                </a:solidFill>
                <a:latin typeface="Calibri Light"/>
                <a:cs typeface="Calibri Light"/>
              </a:rPr>
              <a:t>h</a:t>
            </a:r>
            <a:r>
              <a:rPr sz="4800" b="0" spc="-70" dirty="0">
                <a:solidFill>
                  <a:srgbClr val="3E3E3E"/>
                </a:solidFill>
                <a:latin typeface="Calibri Light"/>
                <a:cs typeface="Calibri Light"/>
              </a:rPr>
              <a:t>lig</a:t>
            </a:r>
            <a:r>
              <a:rPr sz="4800" b="0" spc="-120" dirty="0">
                <a:solidFill>
                  <a:srgbClr val="3E3E3E"/>
                </a:solidFill>
                <a:latin typeface="Calibri Light"/>
                <a:cs typeface="Calibri Light"/>
              </a:rPr>
              <a:t>h</a:t>
            </a:r>
            <a:r>
              <a:rPr sz="4800" b="0" spc="-75" dirty="0">
                <a:solidFill>
                  <a:srgbClr val="3E3E3E"/>
                </a:solidFill>
                <a:latin typeface="Calibri Light"/>
                <a:cs typeface="Calibri Light"/>
              </a:rPr>
              <a:t>t</a:t>
            </a:r>
            <a:r>
              <a:rPr sz="4800" b="0" spc="-20" dirty="0">
                <a:solidFill>
                  <a:srgbClr val="3E3E3E"/>
                </a:solidFill>
                <a:latin typeface="Calibri Light"/>
                <a:cs typeface="Calibri Light"/>
              </a:rPr>
              <a:t>s</a:t>
            </a:r>
            <a:endParaRPr sz="4800" dirty="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5986" y="1948094"/>
            <a:ext cx="5671185" cy="4278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85090" algn="just">
              <a:lnSpc>
                <a:spcPct val="80700"/>
              </a:lnSpc>
            </a:pPr>
            <a:r>
              <a:rPr lang="en-CA" sz="1800" b="1" spc="-10" dirty="0" smtClean="0">
                <a:solidFill>
                  <a:srgbClr val="3E3E3E"/>
                </a:solidFill>
                <a:latin typeface="Calibri"/>
                <a:cs typeface="Calibri"/>
              </a:rPr>
              <a:t>215 </a:t>
            </a:r>
            <a:r>
              <a:rPr sz="1700" spc="-15" dirty="0" smtClean="0">
                <a:solidFill>
                  <a:srgbClr val="3E3E3E"/>
                </a:solidFill>
                <a:latin typeface="Calibri"/>
                <a:cs typeface="Calibri"/>
              </a:rPr>
              <a:t>v</a:t>
            </a:r>
            <a:r>
              <a:rPr sz="1700" dirty="0" smtClean="0">
                <a:solidFill>
                  <a:srgbClr val="3E3E3E"/>
                </a:solidFill>
                <a:latin typeface="Calibri"/>
                <a:cs typeface="Calibri"/>
              </a:rPr>
              <a:t>ehi</a:t>
            </a:r>
            <a:r>
              <a:rPr sz="1700" spc="-5" dirty="0" smtClean="0">
                <a:solidFill>
                  <a:srgbClr val="3E3E3E"/>
                </a:solidFill>
                <a:latin typeface="Calibri"/>
                <a:cs typeface="Calibri"/>
              </a:rPr>
              <a:t>c</a:t>
            </a:r>
            <a:r>
              <a:rPr sz="1700" dirty="0" smtClean="0">
                <a:solidFill>
                  <a:srgbClr val="3E3E3E"/>
                </a:solidFill>
                <a:latin typeface="Calibri"/>
                <a:cs typeface="Calibri"/>
              </a:rPr>
              <a:t>les</a:t>
            </a:r>
            <a:r>
              <a:rPr sz="1700" spc="-45" dirty="0" smtClean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w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r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s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old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3E3E3E"/>
                </a:solidFill>
                <a:latin typeface="Calibri"/>
                <a:cs typeface="Calibri"/>
              </a:rPr>
              <a:t>a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t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 e</a:t>
            </a:r>
            <a:r>
              <a:rPr sz="1700" spc="-15" dirty="0">
                <a:solidFill>
                  <a:srgbClr val="3E3E3E"/>
                </a:solidFill>
                <a:latin typeface="Calibri"/>
                <a:cs typeface="Calibri"/>
              </a:rPr>
              <a:t>v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n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t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s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3E3E3E"/>
                </a:solidFill>
                <a:latin typeface="Calibri"/>
                <a:cs typeface="Calibri"/>
              </a:rPr>
              <a:t>ov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er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th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 m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o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n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th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s</a:t>
            </a:r>
            <a:r>
              <a:rPr sz="17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of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lang="en-CA" sz="1700" spc="-5" dirty="0" smtClean="0">
                <a:solidFill>
                  <a:srgbClr val="3E3E3E"/>
                </a:solidFill>
                <a:latin typeface="Calibri"/>
                <a:cs typeface="Calibri"/>
              </a:rPr>
              <a:t>October through current</a:t>
            </a:r>
            <a:r>
              <a:rPr sz="1700" spc="-10" dirty="0" smtClean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b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y</a:t>
            </a:r>
            <a:r>
              <a:rPr sz="1700" spc="-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lang="en-US" b="1" dirty="0" smtClean="0">
                <a:solidFill>
                  <a:srgbClr val="3E3E3E"/>
                </a:solidFill>
                <a:latin typeface="Calibri"/>
                <a:cs typeface="Calibri"/>
              </a:rPr>
              <a:t>11</a:t>
            </a:r>
            <a:r>
              <a:rPr sz="1700" dirty="0" smtClean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lang="en-US" sz="1700" dirty="0" smtClean="0">
                <a:solidFill>
                  <a:srgbClr val="3E3E3E"/>
                </a:solidFill>
                <a:latin typeface="Calibri"/>
                <a:cs typeface="Calibri"/>
              </a:rPr>
              <a:t>unique </a:t>
            </a:r>
            <a:r>
              <a:rPr lang="en-CA" sz="1700" spc="-5" dirty="0" smtClean="0">
                <a:solidFill>
                  <a:srgbClr val="3E3E3E"/>
                </a:solidFill>
                <a:latin typeface="Calibri"/>
                <a:cs typeface="Calibri"/>
              </a:rPr>
              <a:t>Chevrolet</a:t>
            </a:r>
            <a:r>
              <a:rPr sz="1700" spc="-15" dirty="0" smtClean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de</a:t>
            </a:r>
            <a:r>
              <a:rPr sz="1700" spc="-5" dirty="0">
                <a:solidFill>
                  <a:srgbClr val="3E3E3E"/>
                </a:solidFill>
                <a:latin typeface="Calibri"/>
                <a:cs typeface="Calibri"/>
              </a:rPr>
              <a:t>a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le</a:t>
            </a:r>
            <a:r>
              <a:rPr sz="1700" spc="-30" dirty="0">
                <a:solidFill>
                  <a:srgbClr val="3E3E3E"/>
                </a:solidFill>
                <a:latin typeface="Calibri"/>
                <a:cs typeface="Calibri"/>
              </a:rPr>
              <a:t>r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s</a:t>
            </a:r>
            <a:r>
              <a:rPr sz="1700" spc="-4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in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lang="en-US" b="1" dirty="0" smtClean="0">
                <a:solidFill>
                  <a:srgbClr val="3E3E3E"/>
                </a:solidFill>
                <a:latin typeface="Calibri"/>
                <a:cs typeface="Calibri"/>
              </a:rPr>
              <a:t>12</a:t>
            </a:r>
            <a:r>
              <a:rPr sz="1700" dirty="0" smtClean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15" dirty="0">
                <a:solidFill>
                  <a:srgbClr val="3E3E3E"/>
                </a:solidFill>
                <a:latin typeface="Calibri"/>
                <a:cs typeface="Calibri"/>
              </a:rPr>
              <a:t>v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n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t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s</a:t>
            </a:r>
            <a:r>
              <a:rPr sz="1700" spc="-3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s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t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r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t</a:t>
            </a:r>
            <a:r>
              <a:rPr sz="1700" spc="-5" dirty="0">
                <a:solidFill>
                  <a:srgbClr val="3E3E3E"/>
                </a:solidFill>
                <a:latin typeface="Calibri"/>
                <a:cs typeface="Calibri"/>
              </a:rPr>
              <a:t>c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hed </a:t>
            </a:r>
            <a:r>
              <a:rPr sz="1700" spc="-5" dirty="0">
                <a:solidFill>
                  <a:srgbClr val="3E3E3E"/>
                </a:solidFill>
                <a:latin typeface="Calibri"/>
                <a:cs typeface="Calibri"/>
              </a:rPr>
              <a:t>ac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r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oss</a:t>
            </a:r>
            <a:r>
              <a:rPr sz="1700" spc="-3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lang="en-CA" sz="1700" spc="5" dirty="0" smtClean="0">
                <a:solidFill>
                  <a:srgbClr val="3E3E3E"/>
                </a:solidFill>
                <a:latin typeface="Calibri"/>
                <a:cs typeface="Calibri"/>
              </a:rPr>
              <a:t>the north eastern US states</a:t>
            </a:r>
            <a:endParaRPr sz="1700" dirty="0">
              <a:latin typeface="Calibri"/>
              <a:cs typeface="Calibri"/>
            </a:endParaRPr>
          </a:p>
          <a:p>
            <a:pPr marL="12700" marR="5080">
              <a:lnSpc>
                <a:spcPts val="1630"/>
              </a:lnSpc>
              <a:spcBef>
                <a:spcPts val="1390"/>
              </a:spcBef>
            </a:pP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Ne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w</a:t>
            </a:r>
            <a:r>
              <a:rPr sz="17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vehicl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sales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wer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th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tun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of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th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mont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h</a:t>
            </a:r>
            <a:r>
              <a:rPr sz="17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representin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g</a:t>
            </a:r>
            <a:r>
              <a:rPr sz="1700" spc="-3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lang="en-CA" sz="1700" spc="5" dirty="0" smtClean="0">
                <a:solidFill>
                  <a:srgbClr val="3E3E3E"/>
                </a:solidFill>
                <a:latin typeface="Calibri"/>
                <a:cs typeface="Calibri"/>
              </a:rPr>
              <a:t>73</a:t>
            </a:r>
            <a:r>
              <a:rPr sz="1700" spc="5" dirty="0" smtClean="0">
                <a:solidFill>
                  <a:srgbClr val="3E3E3E"/>
                </a:solidFill>
                <a:latin typeface="Calibri"/>
                <a:cs typeface="Calibri"/>
              </a:rPr>
              <a:t>% 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of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 s</a:t>
            </a:r>
            <a:r>
              <a:rPr sz="1700" spc="-5" dirty="0">
                <a:solidFill>
                  <a:srgbClr val="3E3E3E"/>
                </a:solidFill>
                <a:latin typeface="Calibri"/>
                <a:cs typeface="Calibri"/>
              </a:rPr>
              <a:t>a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les</a:t>
            </a:r>
            <a:endParaRPr sz="1700" dirty="0">
              <a:latin typeface="Calibri"/>
              <a:cs typeface="Calibri"/>
            </a:endParaRPr>
          </a:p>
          <a:p>
            <a:pPr marL="12700" marR="518795">
              <a:lnSpc>
                <a:spcPts val="1630"/>
              </a:lnSpc>
              <a:spcBef>
                <a:spcPts val="1390"/>
              </a:spcBef>
            </a:pP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For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th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to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p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single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event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,</a:t>
            </a:r>
            <a:r>
              <a:rPr sz="1700" spc="-1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lang="en-CA" sz="1700" spc="5" dirty="0" smtClean="0">
                <a:solidFill>
                  <a:srgbClr val="3E3E3E"/>
                </a:solidFill>
                <a:latin typeface="Calibri"/>
                <a:cs typeface="Calibri"/>
              </a:rPr>
              <a:t>Shearer Chevrolet Buick GMC and Johnson Motors tied with </a:t>
            </a:r>
            <a:r>
              <a:rPr lang="en-US" sz="1700" dirty="0" smtClean="0">
                <a:solidFill>
                  <a:srgbClr val="3E3E3E"/>
                </a:solidFill>
                <a:latin typeface="Calibri"/>
                <a:cs typeface="Calibri"/>
              </a:rPr>
              <a:t>24</a:t>
            </a:r>
            <a:r>
              <a:rPr sz="1700" dirty="0" smtClean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-15" dirty="0" smtClean="0">
                <a:solidFill>
                  <a:srgbClr val="3E3E3E"/>
                </a:solidFill>
                <a:latin typeface="Calibri"/>
                <a:cs typeface="Calibri"/>
              </a:rPr>
              <a:t>v</a:t>
            </a:r>
            <a:r>
              <a:rPr sz="1700" dirty="0" smtClean="0">
                <a:solidFill>
                  <a:srgbClr val="3E3E3E"/>
                </a:solidFill>
                <a:latin typeface="Calibri"/>
                <a:cs typeface="Calibri"/>
              </a:rPr>
              <a:t>ehi</a:t>
            </a:r>
            <a:r>
              <a:rPr sz="1700" spc="-5" dirty="0" smtClean="0">
                <a:solidFill>
                  <a:srgbClr val="3E3E3E"/>
                </a:solidFill>
                <a:latin typeface="Calibri"/>
                <a:cs typeface="Calibri"/>
              </a:rPr>
              <a:t>c</a:t>
            </a:r>
            <a:r>
              <a:rPr sz="1700" dirty="0" smtClean="0">
                <a:solidFill>
                  <a:srgbClr val="3E3E3E"/>
                </a:solidFill>
                <a:latin typeface="Calibri"/>
                <a:cs typeface="Calibri"/>
              </a:rPr>
              <a:t>les</a:t>
            </a:r>
            <a:r>
              <a:rPr lang="en-CA" sz="1700" dirty="0" smtClean="0">
                <a:solidFill>
                  <a:srgbClr val="3E3E3E"/>
                </a:solidFill>
                <a:latin typeface="Calibri"/>
                <a:cs typeface="Calibri"/>
              </a:rPr>
              <a:t> each</a:t>
            </a:r>
            <a:endParaRPr sz="1700" dirty="0">
              <a:latin typeface="Calibri"/>
              <a:cs typeface="Calibri"/>
            </a:endParaRPr>
          </a:p>
          <a:p>
            <a:pPr marL="12700" marR="128905">
              <a:lnSpc>
                <a:spcPct val="80000"/>
              </a:lnSpc>
              <a:spcBef>
                <a:spcPts val="1415"/>
              </a:spcBef>
            </a:pP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For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overall</a:t>
            </a:r>
            <a:r>
              <a:rPr sz="1700" spc="-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sales,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lang="en-CA" sz="1700" spc="5" dirty="0" err="1" smtClean="0">
                <a:solidFill>
                  <a:srgbClr val="3E3E3E"/>
                </a:solidFill>
                <a:latin typeface="Calibri"/>
                <a:cs typeface="Calibri"/>
              </a:rPr>
              <a:t>Crivelli</a:t>
            </a:r>
            <a:r>
              <a:rPr lang="en-CA" sz="1700" spc="5" dirty="0" smtClean="0">
                <a:solidFill>
                  <a:srgbClr val="3E3E3E"/>
                </a:solidFill>
                <a:latin typeface="Calibri"/>
                <a:cs typeface="Calibri"/>
              </a:rPr>
              <a:t> Chevrolet Buick </a:t>
            </a:r>
            <a:r>
              <a:rPr sz="1700" spc="5" dirty="0" smtClean="0">
                <a:solidFill>
                  <a:srgbClr val="3E3E3E"/>
                </a:solidFill>
                <a:latin typeface="Calibri"/>
                <a:cs typeface="Calibri"/>
              </a:rPr>
              <a:t>wa</a:t>
            </a:r>
            <a:r>
              <a:rPr sz="1700" dirty="0" smtClean="0">
                <a:solidFill>
                  <a:srgbClr val="3E3E3E"/>
                </a:solidFill>
                <a:latin typeface="Calibri"/>
                <a:cs typeface="Calibri"/>
              </a:rPr>
              <a:t>s</a:t>
            </a:r>
            <a:r>
              <a:rPr sz="1700" spc="-10" dirty="0" smtClean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th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winne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r</a:t>
            </a:r>
            <a:r>
              <a:rPr sz="1700" spc="-1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a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t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lang="en-US" sz="1700" spc="5" dirty="0" smtClean="0">
                <a:solidFill>
                  <a:srgbClr val="3E3E3E"/>
                </a:solidFill>
                <a:latin typeface="Calibri"/>
                <a:cs typeface="Calibri"/>
              </a:rPr>
              <a:t>26</a:t>
            </a:r>
            <a:r>
              <a:rPr sz="1700" spc="-10" dirty="0" smtClean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lang="en-CA" sz="1700" spc="5" dirty="0" smtClean="0">
                <a:solidFill>
                  <a:srgbClr val="3E3E3E"/>
                </a:solidFill>
                <a:latin typeface="Calibri"/>
                <a:cs typeface="Calibri"/>
              </a:rPr>
              <a:t>over 2 events</a:t>
            </a:r>
            <a:endParaRPr sz="1700" dirty="0">
              <a:latin typeface="Calibri"/>
              <a:cs typeface="Calibri"/>
            </a:endParaRPr>
          </a:p>
          <a:p>
            <a:pPr marL="12700" marR="584835">
              <a:lnSpc>
                <a:spcPts val="1630"/>
              </a:lnSpc>
              <a:spcBef>
                <a:spcPts val="1390"/>
              </a:spcBef>
            </a:pP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The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Trad</a:t>
            </a:r>
            <a:r>
              <a:rPr sz="1700" spc="-16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-</a:t>
            </a:r>
            <a:r>
              <a:rPr sz="1700" spc="-5" dirty="0">
                <a:solidFill>
                  <a:srgbClr val="3E3E3E"/>
                </a:solidFill>
                <a:latin typeface="Calibri"/>
                <a:cs typeface="Calibri"/>
              </a:rPr>
              <a:t>U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p</a:t>
            </a:r>
            <a:r>
              <a:rPr sz="1700" spc="-3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i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n</a:t>
            </a:r>
            <a:r>
              <a:rPr sz="1700" spc="-5" dirty="0">
                <a:solidFill>
                  <a:srgbClr val="3E3E3E"/>
                </a:solidFill>
                <a:latin typeface="Calibri"/>
                <a:cs typeface="Calibri"/>
              </a:rPr>
              <a:t>v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i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t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es</a:t>
            </a:r>
            <a:r>
              <a:rPr sz="1700" spc="-4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w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o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r</a:t>
            </a:r>
            <a:r>
              <a:rPr sz="1700" spc="-55" dirty="0">
                <a:solidFill>
                  <a:srgbClr val="3E3E3E"/>
                </a:solidFill>
                <a:latin typeface="Calibri"/>
                <a:cs typeface="Calibri"/>
              </a:rPr>
              <a:t>k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ed</a:t>
            </a:r>
            <a:r>
              <a:rPr sz="1700" spc="-3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w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ell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wit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h</a:t>
            </a:r>
            <a:r>
              <a:rPr sz="1700" spc="-3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dirty="0" smtClean="0">
                <a:solidFill>
                  <a:srgbClr val="3E3E3E"/>
                </a:solidFill>
                <a:latin typeface="Calibri"/>
                <a:cs typeface="Calibri"/>
              </a:rPr>
              <a:t>3</a:t>
            </a:r>
            <a:r>
              <a:rPr lang="en-CA" sz="1700" dirty="0" smtClean="0">
                <a:solidFill>
                  <a:srgbClr val="3E3E3E"/>
                </a:solidFill>
                <a:latin typeface="Calibri"/>
                <a:cs typeface="Calibri"/>
              </a:rPr>
              <a:t>7</a:t>
            </a:r>
            <a:r>
              <a:rPr sz="1700" dirty="0" smtClean="0">
                <a:solidFill>
                  <a:srgbClr val="3E3E3E"/>
                </a:solidFill>
                <a:latin typeface="Calibri"/>
                <a:cs typeface="Calibri"/>
              </a:rPr>
              <a:t>%</a:t>
            </a:r>
            <a:r>
              <a:rPr sz="1700" spc="-10" dirty="0" smtClean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of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 th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t</a:t>
            </a:r>
            <a:r>
              <a:rPr sz="1700" spc="-30" dirty="0">
                <a:solidFill>
                  <a:srgbClr val="3E3E3E"/>
                </a:solidFill>
                <a:latin typeface="Calibri"/>
                <a:cs typeface="Calibri"/>
              </a:rPr>
              <a:t>r</a:t>
            </a:r>
            <a:r>
              <a:rPr sz="1700" spc="-5" dirty="0">
                <a:solidFill>
                  <a:srgbClr val="3E3E3E"/>
                </a:solidFill>
                <a:latin typeface="Calibri"/>
                <a:cs typeface="Calibri"/>
              </a:rPr>
              <a:t>a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de</a:t>
            </a:r>
            <a:r>
              <a:rPr sz="17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in </a:t>
            </a:r>
            <a:r>
              <a:rPr sz="1700" spc="-15" dirty="0">
                <a:solidFill>
                  <a:srgbClr val="3E3E3E"/>
                </a:solidFill>
                <a:latin typeface="Calibri"/>
                <a:cs typeface="Calibri"/>
              </a:rPr>
              <a:t>v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ehi</a:t>
            </a:r>
            <a:r>
              <a:rPr sz="1700" spc="-5" dirty="0">
                <a:solidFill>
                  <a:srgbClr val="3E3E3E"/>
                </a:solidFill>
                <a:latin typeface="Calibri"/>
                <a:cs typeface="Calibri"/>
              </a:rPr>
              <a:t>c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les</a:t>
            </a:r>
            <a:r>
              <a:rPr sz="1700" spc="-4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3E3E3E"/>
                </a:solidFill>
                <a:latin typeface="Calibri"/>
                <a:cs typeface="Calibri"/>
              </a:rPr>
              <a:t>c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o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m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ing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E3E3E"/>
                </a:solidFill>
                <a:latin typeface="Calibri"/>
                <a:cs typeface="Calibri"/>
              </a:rPr>
              <a:t>f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r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om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 th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l</a:t>
            </a:r>
            <a:r>
              <a:rPr sz="1700" spc="-5" dirty="0">
                <a:solidFill>
                  <a:srgbClr val="3E3E3E"/>
                </a:solidFill>
                <a:latin typeface="Calibri"/>
                <a:cs typeface="Calibri"/>
              </a:rPr>
              <a:t>a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s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t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3</a:t>
            </a:r>
            <a:r>
              <a:rPr sz="1700" spc="1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m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odel</a:t>
            </a:r>
            <a:r>
              <a:rPr sz="17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-30" dirty="0">
                <a:solidFill>
                  <a:srgbClr val="3E3E3E"/>
                </a:solidFill>
                <a:latin typeface="Calibri"/>
                <a:cs typeface="Calibri"/>
              </a:rPr>
              <a:t>y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5" dirty="0">
                <a:solidFill>
                  <a:srgbClr val="3E3E3E"/>
                </a:solidFill>
                <a:latin typeface="Calibri"/>
                <a:cs typeface="Calibri"/>
              </a:rPr>
              <a:t>a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r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s</a:t>
            </a:r>
            <a:endParaRPr sz="1700" dirty="0">
              <a:latin typeface="Calibri"/>
              <a:cs typeface="Calibri"/>
            </a:endParaRPr>
          </a:p>
          <a:p>
            <a:pPr marL="12700" marR="92075">
              <a:lnSpc>
                <a:spcPct val="80000"/>
              </a:lnSpc>
              <a:spcBef>
                <a:spcPts val="1405"/>
              </a:spcBef>
            </a:pP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The</a:t>
            </a:r>
            <a:r>
              <a:rPr sz="17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conversio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n</a:t>
            </a:r>
            <a:r>
              <a:rPr sz="1700" spc="-4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rate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s</a:t>
            </a:r>
            <a:r>
              <a:rPr sz="1700" spc="-4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for</a:t>
            </a:r>
            <a:r>
              <a:rPr sz="1700" spc="-3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appointment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s</a:t>
            </a:r>
            <a:r>
              <a:rPr sz="1700" spc="-3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into</a:t>
            </a:r>
            <a:r>
              <a:rPr sz="17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attendee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s</a:t>
            </a:r>
            <a:r>
              <a:rPr sz="1700" spc="-3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wa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s</a:t>
            </a:r>
            <a:r>
              <a:rPr sz="1700" spc="-3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lang="en-CA" sz="1700" spc="5" dirty="0" smtClean="0">
                <a:solidFill>
                  <a:srgbClr val="3E3E3E"/>
                </a:solidFill>
                <a:latin typeface="Calibri"/>
                <a:cs typeface="Calibri"/>
              </a:rPr>
              <a:t>49</a:t>
            </a:r>
            <a:r>
              <a:rPr sz="1700" spc="5" dirty="0" smtClean="0">
                <a:solidFill>
                  <a:srgbClr val="3E3E3E"/>
                </a:solidFill>
                <a:latin typeface="Calibri"/>
                <a:cs typeface="Calibri"/>
              </a:rPr>
              <a:t>%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whil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1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th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3E3E3E"/>
                </a:solidFill>
                <a:latin typeface="Calibri"/>
                <a:cs typeface="Calibri"/>
              </a:rPr>
              <a:t>c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o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n</a:t>
            </a:r>
            <a:r>
              <a:rPr sz="1700" spc="-30" dirty="0">
                <a:solidFill>
                  <a:srgbClr val="3E3E3E"/>
                </a:solidFill>
                <a:latin typeface="Calibri"/>
                <a:cs typeface="Calibri"/>
              </a:rPr>
              <a:t>v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30" dirty="0">
                <a:solidFill>
                  <a:srgbClr val="3E3E3E"/>
                </a:solidFill>
                <a:latin typeface="Calibri"/>
                <a:cs typeface="Calibri"/>
              </a:rPr>
              <a:t>r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s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ion</a:t>
            </a:r>
            <a:r>
              <a:rPr sz="1700" spc="-4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i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nt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o</a:t>
            </a:r>
            <a:r>
              <a:rPr sz="17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bu</a:t>
            </a:r>
            <a:r>
              <a:rPr sz="1700" spc="-30" dirty="0">
                <a:solidFill>
                  <a:srgbClr val="3E3E3E"/>
                </a:solidFill>
                <a:latin typeface="Calibri"/>
                <a:cs typeface="Calibri"/>
              </a:rPr>
              <a:t>y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r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s</a:t>
            </a:r>
            <a:r>
              <a:rPr sz="1700" spc="-4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E3E3E"/>
                </a:solidFill>
                <a:latin typeface="Calibri"/>
                <a:cs typeface="Calibri"/>
              </a:rPr>
              <a:t>f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r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om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3E3E3E"/>
                </a:solidFill>
                <a:latin typeface="Calibri"/>
                <a:cs typeface="Calibri"/>
              </a:rPr>
              <a:t>a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tt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endees</a:t>
            </a:r>
            <a:r>
              <a:rPr sz="1700" spc="-4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w</a:t>
            </a:r>
            <a:r>
              <a:rPr sz="1700" spc="-5" dirty="0">
                <a:solidFill>
                  <a:srgbClr val="3E3E3E"/>
                </a:solidFill>
                <a:latin typeface="Calibri"/>
                <a:cs typeface="Calibri"/>
              </a:rPr>
              <a:t>a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s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lang="en-CA" sz="1700" dirty="0" smtClean="0">
                <a:solidFill>
                  <a:srgbClr val="3E3E3E"/>
                </a:solidFill>
                <a:latin typeface="Calibri"/>
                <a:cs typeface="Calibri"/>
              </a:rPr>
              <a:t>52</a:t>
            </a:r>
            <a:r>
              <a:rPr sz="1700" dirty="0" smtClean="0">
                <a:solidFill>
                  <a:srgbClr val="3E3E3E"/>
                </a:solidFill>
                <a:latin typeface="Calibri"/>
                <a:cs typeface="Calibri"/>
              </a:rPr>
              <a:t>%</a:t>
            </a:r>
            <a:endParaRPr sz="170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994"/>
              </a:spcBef>
            </a:pP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A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t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o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t</a:t>
            </a:r>
            <a:r>
              <a:rPr sz="1700" spc="-5" dirty="0">
                <a:solidFill>
                  <a:srgbClr val="3E3E3E"/>
                </a:solidFill>
                <a:latin typeface="Calibri"/>
                <a:cs typeface="Calibri"/>
              </a:rPr>
              <a:t>a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l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of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lang="en-CA" sz="1700" dirty="0" smtClean="0">
                <a:solidFill>
                  <a:srgbClr val="3E3E3E"/>
                </a:solidFill>
                <a:latin typeface="Calibri"/>
                <a:cs typeface="Calibri"/>
              </a:rPr>
              <a:t>134</a:t>
            </a:r>
            <a:r>
              <a:rPr sz="1700" spc="-5" dirty="0" smtClean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-114" dirty="0">
                <a:solidFill>
                  <a:srgbClr val="3E3E3E"/>
                </a:solidFill>
                <a:latin typeface="Calibri"/>
                <a:cs typeface="Calibri"/>
              </a:rPr>
              <a:t>T</a:t>
            </a:r>
            <a:r>
              <a:rPr sz="1700" spc="-30" dirty="0">
                <a:solidFill>
                  <a:srgbClr val="3E3E3E"/>
                </a:solidFill>
                <a:latin typeface="Calibri"/>
                <a:cs typeface="Calibri"/>
              </a:rPr>
              <a:t>r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ade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-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i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n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s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 t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o</a:t>
            </a:r>
            <a:r>
              <a:rPr sz="1700" spc="-4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p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r</a:t>
            </a:r>
            <a:r>
              <a:rPr sz="1700" spc="-15" dirty="0">
                <a:solidFill>
                  <a:srgbClr val="3E3E3E"/>
                </a:solidFill>
                <a:latin typeface="Calibri"/>
                <a:cs typeface="Calibri"/>
              </a:rPr>
              <a:t>o</a:t>
            </a:r>
            <a:r>
              <a:rPr sz="1700" spc="-5" dirty="0">
                <a:solidFill>
                  <a:srgbClr val="3E3E3E"/>
                </a:solidFill>
                <a:latin typeface="Calibri"/>
                <a:cs typeface="Calibri"/>
              </a:rPr>
              <a:t>v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i</a:t>
            </a:r>
            <a:r>
              <a:rPr sz="1700" spc="-10" dirty="0">
                <a:solidFill>
                  <a:srgbClr val="3E3E3E"/>
                </a:solidFill>
                <a:latin typeface="Calibri"/>
                <a:cs typeface="Calibri"/>
              </a:rPr>
              <a:t>d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3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i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n</a:t>
            </a:r>
            <a:r>
              <a:rPr sz="1700" spc="-15" dirty="0">
                <a:solidFill>
                  <a:srgbClr val="3E3E3E"/>
                </a:solidFill>
                <a:latin typeface="Calibri"/>
                <a:cs typeface="Calibri"/>
              </a:rPr>
              <a:t>v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nt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o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r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y</a:t>
            </a:r>
            <a:r>
              <a:rPr sz="1700" spc="-30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-40" dirty="0">
                <a:solidFill>
                  <a:srgbClr val="3E3E3E"/>
                </a:solidFill>
                <a:latin typeface="Calibri"/>
                <a:cs typeface="Calibri"/>
              </a:rPr>
              <a:t>f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or</a:t>
            </a:r>
            <a:r>
              <a:rPr sz="1700" spc="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3E3E3E"/>
                </a:solidFill>
                <a:latin typeface="Calibri"/>
                <a:cs typeface="Calibri"/>
              </a:rPr>
              <a:t>f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utu</a:t>
            </a:r>
            <a:r>
              <a:rPr sz="1700" spc="-20" dirty="0">
                <a:solidFill>
                  <a:srgbClr val="3E3E3E"/>
                </a:solidFill>
                <a:latin typeface="Calibri"/>
                <a:cs typeface="Calibri"/>
              </a:rPr>
              <a:t>r</a:t>
            </a:r>
            <a:r>
              <a:rPr sz="1700" dirty="0">
                <a:solidFill>
                  <a:srgbClr val="3E3E3E"/>
                </a:solidFill>
                <a:latin typeface="Calibri"/>
                <a:cs typeface="Calibri"/>
              </a:rPr>
              <a:t>e</a:t>
            </a:r>
            <a:r>
              <a:rPr sz="1700" spc="-25" dirty="0">
                <a:solidFill>
                  <a:srgbClr val="3E3E3E"/>
                </a:solidFill>
                <a:latin typeface="Calibri"/>
                <a:cs typeface="Calibri"/>
              </a:rPr>
              <a:t> </a:t>
            </a:r>
            <a:r>
              <a:rPr lang="en-US" sz="1700" spc="-25" dirty="0" smtClean="0">
                <a:solidFill>
                  <a:srgbClr val="3E3E3E"/>
                </a:solidFill>
                <a:latin typeface="Calibri"/>
                <a:cs typeface="Calibri"/>
              </a:rPr>
              <a:t>used vehicle </a:t>
            </a:r>
            <a:r>
              <a:rPr sz="1700" spc="5" dirty="0" smtClean="0">
                <a:solidFill>
                  <a:srgbClr val="3E3E3E"/>
                </a:solidFill>
                <a:latin typeface="Calibri"/>
                <a:cs typeface="Calibri"/>
              </a:rPr>
              <a:t>s</a:t>
            </a:r>
            <a:r>
              <a:rPr sz="1700" spc="-5" dirty="0" smtClean="0">
                <a:solidFill>
                  <a:srgbClr val="3E3E3E"/>
                </a:solidFill>
                <a:latin typeface="Calibri"/>
                <a:cs typeface="Calibri"/>
              </a:rPr>
              <a:t>a</a:t>
            </a:r>
            <a:r>
              <a:rPr sz="1700" dirty="0" smtClean="0">
                <a:solidFill>
                  <a:srgbClr val="3E3E3E"/>
                </a:solidFill>
                <a:latin typeface="Calibri"/>
                <a:cs typeface="Calibri"/>
              </a:rPr>
              <a:t>les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69435" y="6582021"/>
            <a:ext cx="18796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LT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PR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IO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LTD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39902" y="6574020"/>
            <a:ext cx="939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-10" smtClean="0"/>
              <a:t>January 20, 2016</a:t>
            </a:r>
            <a:endParaRPr lang="en-US" spc="-5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525" y="1804036"/>
            <a:ext cx="2633663" cy="13786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899" y="3246601"/>
            <a:ext cx="1757085" cy="13311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4424" y="4738553"/>
            <a:ext cx="2101886" cy="15017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5338" y="1776310"/>
            <a:ext cx="1980058" cy="16068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0316" y="4600013"/>
            <a:ext cx="1850249" cy="1676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1297" y="3440443"/>
            <a:ext cx="1012323" cy="1219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34998"/>
            <a:ext cx="2091689" cy="1415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670"/>
              </a:lnSpc>
            </a:pPr>
            <a:r>
              <a:rPr sz="3600" b="0" spc="-45" dirty="0">
                <a:solidFill>
                  <a:srgbClr val="FFFFFF"/>
                </a:solidFill>
                <a:latin typeface="Calibri Light"/>
                <a:cs typeface="Calibri Light"/>
              </a:rPr>
              <a:t>H</a:t>
            </a:r>
            <a:r>
              <a:rPr sz="3600" b="0" spc="-7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600" b="0" spc="-30" dirty="0">
                <a:solidFill>
                  <a:srgbClr val="FFFFFF"/>
                </a:solidFill>
                <a:latin typeface="Calibri Light"/>
                <a:cs typeface="Calibri Light"/>
              </a:rPr>
              <a:t>w</a:t>
            </a:r>
            <a:r>
              <a:rPr sz="3600" b="0" spc="-11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80" dirty="0">
                <a:solidFill>
                  <a:srgbClr val="FFFFFF"/>
                </a:solidFill>
                <a:latin typeface="Calibri Light"/>
                <a:cs typeface="Calibri Light"/>
              </a:rPr>
              <a:t>ma</a:t>
            </a:r>
            <a:r>
              <a:rPr sz="3600" b="0" spc="-14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600" b="0" spc="-20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3600" b="0" spc="-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4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600" b="0" spc="-70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600" b="0" spc="-114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600" b="0" spc="-9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600" b="0" spc="-55" dirty="0">
                <a:solidFill>
                  <a:srgbClr val="FFFFFF"/>
                </a:solidFill>
                <a:latin typeface="Calibri Light"/>
                <a:cs typeface="Calibri Light"/>
              </a:rPr>
              <a:t>ome</a:t>
            </a:r>
            <a:r>
              <a:rPr sz="3600" b="0" spc="-12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600" b="0" spc="-1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600" b="0" spc="-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70" dirty="0">
                <a:solidFill>
                  <a:srgbClr val="FFFFFF"/>
                </a:solidFill>
                <a:latin typeface="Calibri Light"/>
                <a:cs typeface="Calibri Light"/>
              </a:rPr>
              <a:t>pu</a:t>
            </a:r>
            <a:r>
              <a:rPr sz="3600" b="0" spc="-12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600" b="0" spc="-4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600" b="0" spc="-70" dirty="0">
                <a:solidFill>
                  <a:srgbClr val="FFFFFF"/>
                </a:solidFill>
                <a:latin typeface="Calibri Light"/>
                <a:cs typeface="Calibri Light"/>
              </a:rPr>
              <a:t>h</a:t>
            </a:r>
            <a:r>
              <a:rPr sz="3600" b="0" spc="-7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600" b="0" spc="-6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600" b="0" spc="-5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600" b="0" spc="-70" dirty="0">
                <a:solidFill>
                  <a:srgbClr val="FFFFFF"/>
                </a:solidFill>
                <a:latin typeface="Calibri Light"/>
                <a:cs typeface="Calibri Light"/>
              </a:rPr>
              <a:t>d?</a:t>
            </a:r>
            <a:endParaRPr sz="36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2642066"/>
            <a:ext cx="3163570" cy="7841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0700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b="1" dirty="0" smtClean="0">
                <a:solidFill>
                  <a:srgbClr val="FFFFFF"/>
                </a:solidFill>
                <a:latin typeface="Calibri"/>
                <a:cs typeface="Calibri"/>
              </a:rPr>
              <a:t>215</a:t>
            </a:r>
            <a:r>
              <a:rPr sz="2000" b="1" spc="-8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eh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 </a:t>
            </a:r>
            <a:r>
              <a:rPr lang="en-US" sz="1800" spc="-15" dirty="0" smtClean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1800" spc="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 </a:t>
            </a:r>
            <a:r>
              <a:rPr lang="en-CA" sz="1800" dirty="0" smtClean="0">
                <a:solidFill>
                  <a:srgbClr val="FFFFFF"/>
                </a:solidFill>
                <a:latin typeface="Calibri"/>
                <a:cs typeface="Calibri"/>
              </a:rPr>
              <a:t>Oct to current </a:t>
            </a:r>
            <a:r>
              <a:rPr lang="en-US" sz="1800" spc="-15" dirty="0" smtClean="0">
                <a:solidFill>
                  <a:srgbClr val="FFFFFF"/>
                </a:solidFill>
                <a:latin typeface="Calibri"/>
                <a:cs typeface="Calibri"/>
              </a:rPr>
              <a:t>at Private Sale events (</a:t>
            </a:r>
            <a:r>
              <a:rPr lang="en-US" spc="-15" dirty="0" smtClean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r>
              <a:rPr lang="en-US" sz="1800" spc="-15" dirty="0" smtClean="0">
                <a:solidFill>
                  <a:srgbClr val="FFFFFF"/>
                </a:solidFill>
                <a:latin typeface="Calibri"/>
                <a:cs typeface="Calibri"/>
              </a:rPr>
              <a:t>).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61" name="object 36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10" smtClean="0"/>
              <a:t>January 20, 2016</a:t>
            </a:r>
            <a:endParaRPr spc="-5" dirty="0"/>
          </a:p>
        </p:txBody>
      </p:sp>
      <p:sp>
        <p:nvSpPr>
          <p:cNvPr id="367" name="object 367"/>
          <p:cNvSpPr txBox="1"/>
          <p:nvPr/>
        </p:nvSpPr>
        <p:spPr>
          <a:xfrm>
            <a:off x="11616226" y="6624073"/>
            <a:ext cx="939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5E5E5E"/>
                </a:solidFill>
                <a:latin typeface="Calibri"/>
                <a:cs typeface="Calibri"/>
              </a:rPr>
              <a:t>3</a:t>
            </a:r>
            <a:endParaRPr sz="1050" dirty="0">
              <a:latin typeface="Calibri"/>
              <a:cs typeface="Calibri"/>
            </a:endParaRPr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9374501"/>
              </p:ext>
            </p:extLst>
          </p:nvPr>
        </p:nvGraphicFramePr>
        <p:xfrm>
          <a:off x="5486400" y="935112"/>
          <a:ext cx="6019800" cy="5084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1587176"/>
              </p:ext>
            </p:extLst>
          </p:nvPr>
        </p:nvGraphicFramePr>
        <p:xfrm>
          <a:off x="4191001" y="324505"/>
          <a:ext cx="6925044" cy="6257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-10" smtClean="0"/>
              <a:t>January 20, 2016</a:t>
            </a:r>
            <a:endParaRPr lang="en-US" spc="-5" dirty="0"/>
          </a:p>
        </p:txBody>
      </p:sp>
      <p:sp>
        <p:nvSpPr>
          <p:cNvPr id="5" name="TextBox 4"/>
          <p:cNvSpPr txBox="1"/>
          <p:nvPr/>
        </p:nvSpPr>
        <p:spPr>
          <a:xfrm>
            <a:off x="7346964" y="754890"/>
            <a:ext cx="61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New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372600" y="9076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Used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562304" y="134009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object 2"/>
          <p:cNvSpPr txBox="1"/>
          <p:nvPr/>
        </p:nvSpPr>
        <p:spPr>
          <a:xfrm>
            <a:off x="442595" y="649733"/>
            <a:ext cx="3350260" cy="948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670"/>
              </a:lnSpc>
            </a:pPr>
            <a:r>
              <a:rPr lang="en-CA" sz="3600" spc="-45" dirty="0" smtClean="0">
                <a:solidFill>
                  <a:srgbClr val="FFFFFF"/>
                </a:solidFill>
                <a:latin typeface="Calibri Light"/>
                <a:cs typeface="Calibri Light"/>
              </a:rPr>
              <a:t>Which Dealer stood out?</a:t>
            </a:r>
            <a:endParaRPr sz="3600" dirty="0">
              <a:latin typeface="Calibri Light"/>
              <a:cs typeface="Calibri Light"/>
            </a:endParaRPr>
          </a:p>
        </p:txBody>
      </p:sp>
      <p:sp>
        <p:nvSpPr>
          <p:cNvPr id="13" name="object 3"/>
          <p:cNvSpPr txBox="1"/>
          <p:nvPr/>
        </p:nvSpPr>
        <p:spPr>
          <a:xfrm>
            <a:off x="535940" y="2642066"/>
            <a:ext cx="3163570" cy="3024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0700"/>
              </a:lnSpc>
            </a:pPr>
            <a:r>
              <a:rPr lang="en-CA" sz="1800" spc="-15" dirty="0" smtClean="0">
                <a:solidFill>
                  <a:srgbClr val="FFFFFF"/>
                </a:solidFill>
                <a:latin typeface="Calibri"/>
                <a:cs typeface="Calibri"/>
              </a:rPr>
              <a:t>Overall average for the sales is 18 per event.</a:t>
            </a:r>
          </a:p>
          <a:p>
            <a:pPr marL="12700" marR="5080">
              <a:lnSpc>
                <a:spcPct val="90700"/>
              </a:lnSpc>
            </a:pPr>
            <a:endParaRPr lang="en-CA" sz="1800" spc="-15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marR="5080">
              <a:lnSpc>
                <a:spcPct val="90700"/>
              </a:lnSpc>
            </a:pPr>
            <a:r>
              <a:rPr lang="en-CA" sz="1800" spc="-15" dirty="0" smtClean="0">
                <a:solidFill>
                  <a:srgbClr val="FFFFFF"/>
                </a:solidFill>
                <a:latin typeface="Calibri"/>
                <a:cs typeface="Calibri"/>
              </a:rPr>
              <a:t>There is a tie at the top between Shearer Chevrolet and Johnson Motors both getting 24 sales at their events.</a:t>
            </a:r>
          </a:p>
          <a:p>
            <a:pPr marL="12700" marR="5080">
              <a:lnSpc>
                <a:spcPct val="90700"/>
              </a:lnSpc>
            </a:pPr>
            <a:endParaRPr lang="en-CA" spc="-15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marR="5080">
              <a:lnSpc>
                <a:spcPct val="90700"/>
              </a:lnSpc>
            </a:pPr>
            <a:r>
              <a:rPr lang="en-CA" spc="-15" dirty="0" err="1" smtClean="0">
                <a:solidFill>
                  <a:srgbClr val="FFFFFF"/>
                </a:solidFill>
                <a:latin typeface="Calibri"/>
                <a:cs typeface="Calibri"/>
              </a:rPr>
              <a:t>Crivelli</a:t>
            </a:r>
            <a:r>
              <a:rPr lang="en-CA" spc="-15" dirty="0" smtClean="0">
                <a:solidFill>
                  <a:srgbClr val="FFFFFF"/>
                </a:solidFill>
                <a:latin typeface="Calibri"/>
                <a:cs typeface="Calibri"/>
              </a:rPr>
              <a:t> Chevrolet held 2 events with a total of 25 sales coming out top overall.</a:t>
            </a:r>
            <a:endParaRPr lang="en-CA" sz="1800" spc="-15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marR="5080">
              <a:lnSpc>
                <a:spcPct val="90700"/>
              </a:lnSpc>
            </a:pPr>
            <a:r>
              <a:rPr lang="en-CA" sz="1800" spc="-1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18977" y="172109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76752" y="217874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22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51569" y="261471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22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93048" y="304867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48051" y="341325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18473" y="383179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18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89024" y="413956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10955" y="453750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32493" y="488850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47975" y="52346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05800" y="562159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59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634998"/>
            <a:ext cx="2567940" cy="1882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670"/>
              </a:lnSpc>
            </a:pPr>
            <a:r>
              <a:rPr sz="3600" b="0" spc="-45" dirty="0">
                <a:solidFill>
                  <a:srgbClr val="FFFFFF"/>
                </a:solidFill>
                <a:latin typeface="Calibri Light"/>
                <a:cs typeface="Calibri Light"/>
              </a:rPr>
              <a:t>H</a:t>
            </a:r>
            <a:r>
              <a:rPr sz="3600" b="0" spc="-7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600" b="0" spc="-30" dirty="0">
                <a:solidFill>
                  <a:srgbClr val="FFFFFF"/>
                </a:solidFill>
                <a:latin typeface="Calibri Light"/>
                <a:cs typeface="Calibri Light"/>
              </a:rPr>
              <a:t>w</a:t>
            </a:r>
            <a:r>
              <a:rPr sz="3600" b="0" spc="-11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80" dirty="0">
                <a:solidFill>
                  <a:srgbClr val="FFFFFF"/>
                </a:solidFill>
                <a:latin typeface="Calibri Light"/>
                <a:cs typeface="Calibri Light"/>
              </a:rPr>
              <a:t>ma</a:t>
            </a:r>
            <a:r>
              <a:rPr sz="3600" b="0" spc="-14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600" b="0" spc="-20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3600" b="0" spc="-1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55" dirty="0">
                <a:solidFill>
                  <a:srgbClr val="FFFFFF"/>
                </a:solidFill>
                <a:latin typeface="Calibri Light"/>
                <a:cs typeface="Calibri Light"/>
              </a:rPr>
              <a:t>of </a:t>
            </a:r>
            <a:r>
              <a:rPr sz="3600" b="0" spc="-6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600" b="0" spc="-70" dirty="0">
                <a:solidFill>
                  <a:srgbClr val="FFFFFF"/>
                </a:solidFill>
                <a:latin typeface="Calibri Light"/>
                <a:cs typeface="Calibri Light"/>
              </a:rPr>
              <a:t>h</a:t>
            </a:r>
            <a:r>
              <a:rPr sz="3600" b="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600" b="0" spc="-1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4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600" b="0" spc="-70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600" b="0" spc="-114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600" b="0" spc="-9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600" b="0" spc="-55" dirty="0">
                <a:solidFill>
                  <a:srgbClr val="FFFFFF"/>
                </a:solidFill>
                <a:latin typeface="Calibri Light"/>
                <a:cs typeface="Calibri Light"/>
              </a:rPr>
              <a:t>ome</a:t>
            </a:r>
            <a:r>
              <a:rPr sz="3600" b="0" spc="-12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600" b="0" spc="-1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600" b="0" spc="-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110" dirty="0">
                <a:solidFill>
                  <a:srgbClr val="FFFFFF"/>
                </a:solidFill>
                <a:latin typeface="Calibri Light"/>
                <a:cs typeface="Calibri Light"/>
              </a:rPr>
              <a:t>w</a:t>
            </a:r>
            <a:r>
              <a:rPr sz="3600" b="0" spc="-7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600" b="0" spc="-12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600" b="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600" b="0" spc="-1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7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600" b="0" spc="-6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600" b="0" spc="-30" dirty="0">
                <a:solidFill>
                  <a:srgbClr val="FFFFFF"/>
                </a:solidFill>
                <a:latin typeface="Calibri Light"/>
                <a:cs typeface="Calibri Light"/>
              </a:rPr>
              <a:t>w</a:t>
            </a:r>
            <a:r>
              <a:rPr sz="3600" b="0" spc="-11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80" dirty="0">
                <a:solidFill>
                  <a:srgbClr val="FFFFFF"/>
                </a:solidFill>
                <a:latin typeface="Calibri Light"/>
                <a:cs typeface="Calibri Light"/>
              </a:rPr>
              <a:t>to </a:t>
            </a:r>
            <a:r>
              <a:rPr lang="en-CA" sz="3600" b="0" spc="-90" dirty="0" smtClean="0">
                <a:solidFill>
                  <a:srgbClr val="FFFFFF"/>
                </a:solidFill>
                <a:latin typeface="Calibri Light"/>
                <a:cs typeface="Calibri Light"/>
              </a:rPr>
              <a:t>the Dealer</a:t>
            </a:r>
            <a:r>
              <a:rPr sz="3600" b="0" spc="-50" dirty="0" smtClean="0">
                <a:solidFill>
                  <a:srgbClr val="FFFFFF"/>
                </a:solidFill>
                <a:latin typeface="Calibri Light"/>
                <a:cs typeface="Calibri Light"/>
              </a:rPr>
              <a:t>?</a:t>
            </a:r>
            <a:endParaRPr sz="36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2975482"/>
            <a:ext cx="2737485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60"/>
              </a:lnSpc>
            </a:pPr>
            <a:r>
              <a:rPr lang="en-CA" sz="2000" b="1" dirty="0" smtClean="0">
                <a:solidFill>
                  <a:srgbClr val="FFFFFF"/>
                </a:solidFill>
                <a:latin typeface="Calibri"/>
                <a:cs typeface="Calibri"/>
              </a:rPr>
              <a:t>33</a:t>
            </a:r>
            <a:r>
              <a:rPr sz="2000" b="1" dirty="0" smtClean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r>
              <a:rPr sz="2000" b="1" spc="-2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500" spc="-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Pri</a:t>
            </a:r>
            <a:r>
              <a:rPr sz="1500" spc="-4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500" spc="-4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0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500" spc="-5" dirty="0" smtClean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lang="en-CA" sz="1500" dirty="0" err="1" smtClean="0">
                <a:solidFill>
                  <a:srgbClr val="FFFFFF"/>
                </a:solidFill>
                <a:latin typeface="Calibri"/>
                <a:cs typeface="Calibri"/>
              </a:rPr>
              <a:t>Ch</a:t>
            </a:r>
            <a:r>
              <a:rPr lang="en-US" sz="1500" dirty="0" err="1" smtClean="0">
                <a:solidFill>
                  <a:srgbClr val="FFFFFF"/>
                </a:solidFill>
                <a:latin typeface="Calibri"/>
                <a:cs typeface="Calibri"/>
              </a:rPr>
              <a:t>evrolet</a:t>
            </a:r>
            <a:r>
              <a:rPr lang="en-US" sz="1500" dirty="0" smtClean="0">
                <a:solidFill>
                  <a:srgbClr val="FFFFFF"/>
                </a:solidFill>
                <a:latin typeface="Calibri"/>
                <a:cs typeface="Calibri"/>
              </a:rPr>
              <a:t> dealer visited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084954"/>
            <a:ext cx="2818130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60"/>
              </a:lnSpc>
            </a:pPr>
            <a:r>
              <a:rPr lang="en-CA" sz="2000" b="1" dirty="0" smtClean="0">
                <a:solidFill>
                  <a:srgbClr val="FFFFFF"/>
                </a:solidFill>
                <a:latin typeface="Calibri"/>
                <a:cs typeface="Calibri"/>
              </a:rPr>
              <a:t>41</a:t>
            </a:r>
            <a:r>
              <a:rPr sz="2000" b="1" dirty="0" smtClean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r>
              <a:rPr sz="2000" b="1" spc="-2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 B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Pr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500" spc="-4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t 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0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CA" sz="1500" dirty="0" smtClean="0">
                <a:solidFill>
                  <a:srgbClr val="FFFFFF"/>
                </a:solidFill>
                <a:latin typeface="Calibri"/>
                <a:cs typeface="Calibri"/>
              </a:rPr>
              <a:t>Chevrolet</a:t>
            </a:r>
            <a:r>
              <a:rPr lang="en-US" sz="1500" dirty="0" smtClean="0">
                <a:solidFill>
                  <a:srgbClr val="FFFFFF"/>
                </a:solidFill>
                <a:latin typeface="Calibri"/>
                <a:cs typeface="Calibri"/>
              </a:rPr>
              <a:t> dealer </a:t>
            </a:r>
            <a:r>
              <a:rPr lang="en-US" sz="1500" dirty="0" smtClean="0">
                <a:solidFill>
                  <a:srgbClr val="FFFFFF"/>
                </a:solidFill>
                <a:cs typeface="Calibri"/>
              </a:rPr>
              <a:t>purchased </a:t>
            </a:r>
            <a:r>
              <a:rPr lang="en-US" sz="1500" dirty="0">
                <a:solidFill>
                  <a:srgbClr val="FFFFFF"/>
                </a:solidFill>
                <a:cs typeface="Calibri"/>
              </a:rPr>
              <a:t>at</a:t>
            </a:r>
            <a:endParaRPr lang="en-US" sz="1500" dirty="0"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5195951"/>
            <a:ext cx="2939415" cy="7078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1900"/>
              </a:lnSpc>
            </a:pPr>
            <a:r>
              <a:rPr lang="en-CA" sz="2000" b="1" dirty="0" smtClean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r>
              <a:rPr sz="2000" b="1" dirty="0" smtClean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r>
              <a:rPr sz="2000" b="1" spc="-2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CA" sz="1500" dirty="0" smtClean="0">
                <a:solidFill>
                  <a:srgbClr val="FFFFFF"/>
                </a:solidFill>
                <a:latin typeface="Calibri"/>
                <a:cs typeface="Calibri"/>
              </a:rPr>
              <a:t>Chevrolet</a:t>
            </a:r>
            <a:r>
              <a:rPr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ho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Pri</a:t>
            </a:r>
            <a:r>
              <a:rPr sz="1500" spc="-4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ale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t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boug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t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anoth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CA" sz="1500" dirty="0" smtClean="0">
                <a:solidFill>
                  <a:srgbClr val="FFFFFF"/>
                </a:solidFill>
                <a:latin typeface="Calibri"/>
                <a:cs typeface="Calibri"/>
              </a:rPr>
              <a:t>Chevrolet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517" name="object 517"/>
          <p:cNvSpPr txBox="1"/>
          <p:nvPr/>
        </p:nvSpPr>
        <p:spPr>
          <a:xfrm>
            <a:off x="7149463" y="6571956"/>
            <a:ext cx="299593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*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 In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c</a:t>
            </a:r>
            <a:r>
              <a:rPr sz="900" spc="5" dirty="0">
                <a:solidFill>
                  <a:srgbClr val="595958"/>
                </a:solidFill>
                <a:latin typeface="Calibri"/>
                <a:cs typeface="Calibri"/>
              </a:rPr>
              <a:t>o</a:t>
            </a:r>
            <a:r>
              <a:rPr sz="900" spc="-10" dirty="0">
                <a:solidFill>
                  <a:srgbClr val="595958"/>
                </a:solidFill>
                <a:latin typeface="Calibri"/>
                <a:cs typeface="Calibri"/>
              </a:rPr>
              <a:t>m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pl</a:t>
            </a:r>
            <a:r>
              <a:rPr sz="900" spc="-10" dirty="0">
                <a:solidFill>
                  <a:srgbClr val="595958"/>
                </a:solidFill>
                <a:latin typeface="Calibri"/>
                <a:cs typeface="Calibri"/>
              </a:rPr>
              <a:t>et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sz="900" spc="20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D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a</a:t>
            </a:r>
            <a:r>
              <a:rPr sz="900" spc="-10" dirty="0">
                <a:solidFill>
                  <a:srgbClr val="595958"/>
                </a:solidFill>
                <a:latin typeface="Calibri"/>
                <a:cs typeface="Calibri"/>
              </a:rPr>
              <a:t>t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a</a:t>
            </a:r>
            <a:r>
              <a:rPr sz="900" spc="-25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595958"/>
                </a:solidFill>
                <a:latin typeface="Calibri"/>
                <a:cs typeface="Calibri"/>
              </a:rPr>
              <a:t>there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f</a:t>
            </a:r>
            <a:r>
              <a:rPr sz="900" spc="5" dirty="0">
                <a:solidFill>
                  <a:srgbClr val="595958"/>
                </a:solidFill>
                <a:latin typeface="Calibri"/>
                <a:cs typeface="Calibri"/>
              </a:rPr>
              <a:t>o</a:t>
            </a:r>
            <a:r>
              <a:rPr sz="900" spc="-10" dirty="0">
                <a:solidFill>
                  <a:srgbClr val="595958"/>
                </a:solidFill>
                <a:latin typeface="Calibri"/>
                <a:cs typeface="Calibri"/>
              </a:rPr>
              <a:t>r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sz="900" spc="5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n</a:t>
            </a:r>
            <a:r>
              <a:rPr sz="900" spc="5" dirty="0">
                <a:solidFill>
                  <a:srgbClr val="595958"/>
                </a:solidFill>
                <a:latin typeface="Calibri"/>
                <a:cs typeface="Calibri"/>
              </a:rPr>
              <a:t>o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t in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c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l</a:t>
            </a:r>
            <a:r>
              <a:rPr sz="900" spc="-10" dirty="0">
                <a:solidFill>
                  <a:srgbClr val="595958"/>
                </a:solidFill>
                <a:latin typeface="Calibri"/>
                <a:cs typeface="Calibri"/>
              </a:rPr>
              <a:t>ude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d</a:t>
            </a:r>
            <a:r>
              <a:rPr sz="900" spc="30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i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n</a:t>
            </a:r>
            <a:r>
              <a:rPr sz="900" spc="5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900" spc="-15" dirty="0">
                <a:solidFill>
                  <a:srgbClr val="595958"/>
                </a:solidFill>
                <a:latin typeface="Calibri"/>
                <a:cs typeface="Calibri"/>
              </a:rPr>
              <a:t>A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l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l</a:t>
            </a:r>
            <a:r>
              <a:rPr sz="900" spc="20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D</a:t>
            </a:r>
            <a:r>
              <a:rPr sz="900" spc="-10" dirty="0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al</a:t>
            </a:r>
            <a:r>
              <a:rPr sz="900" spc="-10" dirty="0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r</a:t>
            </a:r>
            <a:r>
              <a:rPr sz="900" spc="10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900" spc="-15" dirty="0">
                <a:solidFill>
                  <a:srgbClr val="595958"/>
                </a:solidFill>
                <a:latin typeface="Calibri"/>
                <a:cs typeface="Calibri"/>
              </a:rPr>
              <a:t>N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u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m</a:t>
            </a:r>
            <a:r>
              <a:rPr sz="900" spc="-10" dirty="0">
                <a:solidFill>
                  <a:srgbClr val="595958"/>
                </a:solidFill>
                <a:latin typeface="Calibri"/>
                <a:cs typeface="Calibri"/>
              </a:rPr>
              <a:t>ber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s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518" name="object 5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10" smtClean="0"/>
              <a:t>January 20, 2016</a:t>
            </a:r>
            <a:endParaRPr spc="-5" dirty="0"/>
          </a:p>
        </p:txBody>
      </p:sp>
      <p:sp>
        <p:nvSpPr>
          <p:cNvPr id="519" name="object 519"/>
          <p:cNvSpPr txBox="1"/>
          <p:nvPr/>
        </p:nvSpPr>
        <p:spPr>
          <a:xfrm>
            <a:off x="4215682" y="6573105"/>
            <a:ext cx="18796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15" dirty="0">
                <a:solidFill>
                  <a:srgbClr val="5E5E5E"/>
                </a:solidFill>
                <a:latin typeface="Calibri"/>
                <a:cs typeface="Calibri"/>
              </a:rPr>
              <a:t>A</a:t>
            </a:r>
            <a:r>
              <a:rPr sz="900" spc="-5" dirty="0">
                <a:solidFill>
                  <a:srgbClr val="5E5E5E"/>
                </a:solidFill>
                <a:latin typeface="Calibri"/>
                <a:cs typeface="Calibri"/>
              </a:rPr>
              <a:t>B</a:t>
            </a:r>
            <a:r>
              <a:rPr sz="900" spc="-10" dirty="0">
                <a:solidFill>
                  <a:srgbClr val="5E5E5E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5E5E5E"/>
                </a:solidFill>
                <a:latin typeface="Calibri"/>
                <a:cs typeface="Calibri"/>
              </a:rPr>
              <a:t>O</a:t>
            </a:r>
            <a:r>
              <a:rPr sz="900" spc="5" dirty="0">
                <a:solidFill>
                  <a:srgbClr val="5E5E5E"/>
                </a:solidFill>
                <a:latin typeface="Calibri"/>
                <a:cs typeface="Calibri"/>
              </a:rPr>
              <a:t>L</a:t>
            </a:r>
            <a:r>
              <a:rPr sz="900" spc="-15" dirty="0">
                <a:solidFill>
                  <a:srgbClr val="5E5E5E"/>
                </a:solidFill>
                <a:latin typeface="Calibri"/>
                <a:cs typeface="Calibri"/>
              </a:rPr>
              <a:t>U</a:t>
            </a:r>
            <a:r>
              <a:rPr sz="900" spc="5" dirty="0">
                <a:solidFill>
                  <a:srgbClr val="5E5E5E"/>
                </a:solidFill>
                <a:latin typeface="Calibri"/>
                <a:cs typeface="Calibri"/>
              </a:rPr>
              <a:t>T</a:t>
            </a:r>
            <a:r>
              <a:rPr sz="900" dirty="0">
                <a:solidFill>
                  <a:srgbClr val="5E5E5E"/>
                </a:solidFill>
                <a:latin typeface="Calibri"/>
                <a:cs typeface="Calibri"/>
              </a:rPr>
              <a:t>E</a:t>
            </a:r>
            <a:r>
              <a:rPr sz="900" spc="-2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5E5E5E"/>
                </a:solidFill>
                <a:latin typeface="Calibri"/>
                <a:cs typeface="Calibri"/>
              </a:rPr>
              <a:t>R</a:t>
            </a:r>
            <a:r>
              <a:rPr sz="900" dirty="0">
                <a:solidFill>
                  <a:srgbClr val="5E5E5E"/>
                </a:solidFill>
                <a:latin typeface="Calibri"/>
                <a:cs typeface="Calibri"/>
              </a:rPr>
              <a:t>E</a:t>
            </a:r>
            <a:r>
              <a:rPr sz="900" spc="-10" dirty="0">
                <a:solidFill>
                  <a:srgbClr val="5E5E5E"/>
                </a:solidFill>
                <a:latin typeface="Calibri"/>
                <a:cs typeface="Calibri"/>
              </a:rPr>
              <a:t>S</a:t>
            </a:r>
            <a:r>
              <a:rPr sz="900" spc="-15" dirty="0">
                <a:solidFill>
                  <a:srgbClr val="5E5E5E"/>
                </a:solidFill>
                <a:latin typeface="Calibri"/>
                <a:cs typeface="Calibri"/>
              </a:rPr>
              <a:t>U</a:t>
            </a:r>
            <a:r>
              <a:rPr sz="900" spc="5" dirty="0">
                <a:solidFill>
                  <a:srgbClr val="5E5E5E"/>
                </a:solidFill>
                <a:latin typeface="Calibri"/>
                <a:cs typeface="Calibri"/>
              </a:rPr>
              <a:t>LT</a:t>
            </a:r>
            <a:r>
              <a:rPr sz="900" dirty="0">
                <a:solidFill>
                  <a:srgbClr val="5E5E5E"/>
                </a:solidFill>
                <a:latin typeface="Calibri"/>
                <a:cs typeface="Calibri"/>
              </a:rPr>
              <a:t>S</a:t>
            </a:r>
            <a:r>
              <a:rPr sz="900" spc="-2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5E5E5E"/>
                </a:solidFill>
                <a:latin typeface="Calibri"/>
                <a:cs typeface="Calibri"/>
              </a:rPr>
              <a:t>PR</a:t>
            </a:r>
            <a:r>
              <a:rPr sz="900" dirty="0">
                <a:solidFill>
                  <a:srgbClr val="5E5E5E"/>
                </a:solidFill>
                <a:latin typeface="Calibri"/>
                <a:cs typeface="Calibri"/>
              </a:rPr>
              <a:t>O</a:t>
            </a:r>
            <a:r>
              <a:rPr sz="900" spc="-5" dirty="0">
                <a:solidFill>
                  <a:srgbClr val="5E5E5E"/>
                </a:solidFill>
                <a:latin typeface="Calibri"/>
                <a:cs typeface="Calibri"/>
              </a:rPr>
              <a:t>D</a:t>
            </a:r>
            <a:r>
              <a:rPr sz="900" spc="-15" dirty="0">
                <a:solidFill>
                  <a:srgbClr val="5E5E5E"/>
                </a:solidFill>
                <a:latin typeface="Calibri"/>
                <a:cs typeface="Calibri"/>
              </a:rPr>
              <a:t>U</a:t>
            </a:r>
            <a:r>
              <a:rPr sz="900" dirty="0">
                <a:solidFill>
                  <a:srgbClr val="5E5E5E"/>
                </a:solidFill>
                <a:latin typeface="Calibri"/>
                <a:cs typeface="Calibri"/>
              </a:rPr>
              <a:t>C</a:t>
            </a:r>
            <a:r>
              <a:rPr sz="900" spc="5" dirty="0">
                <a:solidFill>
                  <a:srgbClr val="5E5E5E"/>
                </a:solidFill>
                <a:latin typeface="Calibri"/>
                <a:cs typeface="Calibri"/>
              </a:rPr>
              <a:t>T</a:t>
            </a:r>
            <a:r>
              <a:rPr sz="900" dirty="0">
                <a:solidFill>
                  <a:srgbClr val="5E5E5E"/>
                </a:solidFill>
                <a:latin typeface="Calibri"/>
                <a:cs typeface="Calibri"/>
              </a:rPr>
              <a:t>IO</a:t>
            </a:r>
            <a:r>
              <a:rPr sz="900" spc="-15" dirty="0">
                <a:solidFill>
                  <a:srgbClr val="5E5E5E"/>
                </a:solidFill>
                <a:latin typeface="Calibri"/>
                <a:cs typeface="Calibri"/>
              </a:rPr>
              <a:t>N</a:t>
            </a:r>
            <a:r>
              <a:rPr sz="900" spc="-10" dirty="0">
                <a:solidFill>
                  <a:srgbClr val="5E5E5E"/>
                </a:solidFill>
                <a:latin typeface="Calibri"/>
                <a:cs typeface="Calibri"/>
              </a:rPr>
              <a:t>S</a:t>
            </a:r>
            <a:r>
              <a:rPr sz="900" spc="-5" dirty="0">
                <a:solidFill>
                  <a:srgbClr val="5E5E5E"/>
                </a:solidFill>
                <a:latin typeface="Calibri"/>
                <a:cs typeface="Calibri"/>
              </a:rPr>
              <a:t>,</a:t>
            </a:r>
            <a:r>
              <a:rPr sz="900" spc="-3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900" spc="5" dirty="0">
                <a:solidFill>
                  <a:srgbClr val="5E5E5E"/>
                </a:solidFill>
                <a:latin typeface="Calibri"/>
                <a:cs typeface="Calibri"/>
              </a:rPr>
              <a:t>LTD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520" name="object 520"/>
          <p:cNvSpPr txBox="1"/>
          <p:nvPr/>
        </p:nvSpPr>
        <p:spPr>
          <a:xfrm>
            <a:off x="11616226" y="6624073"/>
            <a:ext cx="939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5E5E5E"/>
                </a:solidFill>
                <a:latin typeface="Calibri"/>
                <a:cs typeface="Calibri"/>
              </a:rPr>
              <a:t>4</a:t>
            </a:r>
            <a:endParaRPr sz="1050" dirty="0">
              <a:latin typeface="Calibri"/>
              <a:cs typeface="Calibri"/>
            </a:endParaRPr>
          </a:p>
        </p:txBody>
      </p: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7579945"/>
              </p:ext>
            </p:extLst>
          </p:nvPr>
        </p:nvGraphicFramePr>
        <p:xfrm>
          <a:off x="4215682" y="228600"/>
          <a:ext cx="3763646" cy="63433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7480356"/>
              </p:ext>
            </p:extLst>
          </p:nvPr>
        </p:nvGraphicFramePr>
        <p:xfrm>
          <a:off x="8119233" y="312282"/>
          <a:ext cx="4107180" cy="6317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169541"/>
            <a:ext cx="3192780" cy="3857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260"/>
              </a:lnSpc>
            </a:pPr>
            <a:r>
              <a:rPr sz="3200" b="0" spc="-55" dirty="0">
                <a:solidFill>
                  <a:srgbClr val="FFFFFF"/>
                </a:solidFill>
                <a:latin typeface="Calibri Light"/>
                <a:cs typeface="Calibri Light"/>
              </a:rPr>
              <a:t>W</a:t>
            </a:r>
            <a:r>
              <a:rPr sz="3200" b="0" spc="-45" dirty="0">
                <a:solidFill>
                  <a:srgbClr val="FFFFFF"/>
                </a:solidFill>
                <a:latin typeface="Calibri Light"/>
                <a:cs typeface="Calibri Light"/>
              </a:rPr>
              <a:t>h</a:t>
            </a:r>
            <a:r>
              <a:rPr sz="3200" b="0" spc="-5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b="0" spc="-4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b="0" dirty="0">
                <a:solidFill>
                  <a:srgbClr val="FFFFFF"/>
                </a:solidFill>
                <a:latin typeface="Calibri Light"/>
                <a:cs typeface="Calibri Light"/>
              </a:rPr>
              <a:t>h</a:t>
            </a:r>
            <a:r>
              <a:rPr sz="3200" b="0" spc="-1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b="0" spc="-50" dirty="0">
                <a:solidFill>
                  <a:srgbClr val="FFFFFF"/>
                </a:solidFill>
                <a:latin typeface="Calibri Light"/>
                <a:cs typeface="Calibri Light"/>
              </a:rPr>
              <a:t>De</a:t>
            </a:r>
            <a:r>
              <a:rPr sz="3200" b="0" spc="-4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b="0" spc="-50" dirty="0">
                <a:solidFill>
                  <a:srgbClr val="FFFFFF"/>
                </a:solidFill>
                <a:latin typeface="Calibri Light"/>
                <a:cs typeface="Calibri Light"/>
              </a:rPr>
              <a:t>le</a:t>
            </a:r>
            <a:r>
              <a:rPr sz="3200" b="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b="0" spc="-11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b="0" spc="-45" dirty="0">
                <a:solidFill>
                  <a:srgbClr val="FFFFFF"/>
                </a:solidFill>
                <a:latin typeface="Calibri Light"/>
                <a:cs typeface="Calibri Light"/>
              </a:rPr>
              <a:t>ha</a:t>
            </a:r>
            <a:r>
              <a:rPr sz="3200" b="0" dirty="0">
                <a:solidFill>
                  <a:srgbClr val="FFFFFF"/>
                </a:solidFill>
                <a:latin typeface="Calibri Light"/>
                <a:cs typeface="Calibri Light"/>
              </a:rPr>
              <a:t>d </a:t>
            </a:r>
            <a:r>
              <a:rPr sz="3200" b="0" spc="-45" dirty="0">
                <a:solidFill>
                  <a:srgbClr val="FFFFFF"/>
                </a:solidFill>
                <a:latin typeface="Calibri Light"/>
                <a:cs typeface="Calibri Light"/>
              </a:rPr>
              <a:t>th</a:t>
            </a:r>
            <a:r>
              <a:rPr sz="3200" b="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b="0" spc="-1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b="0" spc="-45" dirty="0">
                <a:solidFill>
                  <a:srgbClr val="FFFFFF"/>
                </a:solidFill>
                <a:latin typeface="Calibri Light"/>
                <a:cs typeface="Calibri Light"/>
              </a:rPr>
              <a:t>b</a:t>
            </a:r>
            <a:r>
              <a:rPr sz="3200" b="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b="0" spc="-9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b="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b="0" spc="-1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b="0" spc="-8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3200" b="0" spc="-5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b="0" spc="-10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200" b="0" spc="-90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3200" b="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b="0" spc="-11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b="0" spc="-5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200" b="0" spc="-6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200" b="0" spc="-5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b="0" dirty="0">
                <a:solidFill>
                  <a:srgbClr val="FFFFFF"/>
                </a:solidFill>
                <a:latin typeface="Calibri Light"/>
                <a:cs typeface="Calibri Light"/>
              </a:rPr>
              <a:t>n </a:t>
            </a:r>
            <a:r>
              <a:rPr sz="3200" b="0" spc="-11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b="0" spc="-85" dirty="0">
                <a:solidFill>
                  <a:srgbClr val="FFFFFF"/>
                </a:solidFill>
                <a:latin typeface="Calibri Light"/>
                <a:cs typeface="Calibri Light"/>
              </a:rPr>
              <a:t>at</a:t>
            </a:r>
            <a:r>
              <a:rPr sz="3200" b="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b="0" spc="-1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b="0" spc="-50" dirty="0">
                <a:solidFill>
                  <a:srgbClr val="FFFFFF"/>
                </a:solidFill>
                <a:latin typeface="Calibri Light"/>
                <a:cs typeface="Calibri Light"/>
              </a:rPr>
              <a:t>f</a:t>
            </a:r>
            <a:r>
              <a:rPr sz="3200" b="0" spc="-11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200" b="0" spc="-5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b="0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3200" b="0" spc="-10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b="0" spc="-13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200" b="0" spc="-9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b="0" spc="-8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b="0" spc="-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200" b="0" spc="-45" dirty="0">
                <a:solidFill>
                  <a:srgbClr val="FFFFFF"/>
                </a:solidFill>
                <a:latin typeface="Calibri Light"/>
                <a:cs typeface="Calibri Light"/>
              </a:rPr>
              <a:t>nd</a:t>
            </a:r>
            <a:r>
              <a:rPr sz="3200" b="0" spc="-50" dirty="0">
                <a:solidFill>
                  <a:srgbClr val="FFFFFF"/>
                </a:solidFill>
                <a:latin typeface="Calibri Light"/>
                <a:cs typeface="Calibri Light"/>
              </a:rPr>
              <a:t>ees </a:t>
            </a:r>
            <a:r>
              <a:rPr sz="3200" b="0" spc="-8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200" b="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200" b="0" spc="-1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200" b="0" spc="-50" dirty="0">
                <a:solidFill>
                  <a:srgbClr val="FFFFFF"/>
                </a:solidFill>
                <a:latin typeface="Calibri Light"/>
                <a:cs typeface="Calibri Light"/>
              </a:rPr>
              <a:t>B</a:t>
            </a:r>
            <a:r>
              <a:rPr sz="3200" b="0" spc="-45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3200" b="0" spc="-85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3200" b="0" spc="-50" dirty="0">
                <a:solidFill>
                  <a:srgbClr val="FFFFFF"/>
                </a:solidFill>
                <a:latin typeface="Calibri Light"/>
                <a:cs typeface="Calibri Light"/>
              </a:rPr>
              <a:t>er?</a:t>
            </a:r>
            <a:endParaRPr sz="3200" dirty="0">
              <a:latin typeface="Calibri Light"/>
              <a:cs typeface="Calibri Light"/>
            </a:endParaRPr>
          </a:p>
          <a:p>
            <a:pPr marL="12700" marR="213995">
              <a:lnSpc>
                <a:spcPts val="1620"/>
              </a:lnSpc>
              <a:spcBef>
                <a:spcPts val="1170"/>
              </a:spcBef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he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5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500" spc="-4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rt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ing appoi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ntm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r>
              <a:rPr sz="15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CA" sz="1500" b="1" spc="-15" dirty="0" smtClean="0">
                <a:solidFill>
                  <a:srgbClr val="FFFFFF"/>
                </a:solidFill>
                <a:latin typeface="Calibri"/>
                <a:cs typeface="Calibri"/>
              </a:rPr>
              <a:t>49</a:t>
            </a:r>
            <a:r>
              <a:rPr sz="1500" b="1" spc="-15" dirty="0" smtClean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2700" marR="199390">
              <a:lnSpc>
                <a:spcPts val="1620"/>
              </a:lnSpc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he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5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500" spc="-4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rt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ing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bu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hicle 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CA" sz="1500" b="1" spc="-15" dirty="0" smtClean="0">
                <a:solidFill>
                  <a:srgbClr val="FFFFFF"/>
                </a:solidFill>
                <a:latin typeface="Calibri"/>
                <a:cs typeface="Calibri"/>
              </a:rPr>
              <a:t>52</a:t>
            </a:r>
            <a:r>
              <a:rPr sz="1500" b="1" spc="-15" dirty="0" smtClean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2700" marR="556260">
              <a:lnSpc>
                <a:spcPts val="1620"/>
              </a:lnSpc>
            </a:pPr>
            <a:r>
              <a:rPr lang="en-CA"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Armen </a:t>
            </a:r>
            <a:r>
              <a:rPr sz="1500" dirty="0" smtClean="0">
                <a:solidFill>
                  <a:srgbClr val="FFFFFF"/>
                </a:solidFill>
                <a:latin typeface="Calibri"/>
                <a:cs typeface="Calibri"/>
              </a:rPr>
              <a:t>had</a:t>
            </a:r>
            <a:r>
              <a:rPr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t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sion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bu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CA" sz="1500" b="1" spc="-15" dirty="0" smtClean="0">
                <a:solidFill>
                  <a:srgbClr val="FFFFFF"/>
                </a:solidFill>
                <a:latin typeface="Calibri"/>
                <a:cs typeface="Calibri"/>
              </a:rPr>
              <a:t>68</a:t>
            </a:r>
            <a:r>
              <a:rPr sz="1500" b="1" spc="-15" dirty="0" smtClean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title"/>
          </p:nvPr>
        </p:nvSpPr>
        <p:spPr>
          <a:xfrm>
            <a:off x="535940" y="180576"/>
            <a:ext cx="1112011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38520">
              <a:lnSpc>
                <a:spcPct val="100000"/>
              </a:lnSpc>
            </a:pPr>
            <a:r>
              <a:rPr sz="1800" b="1" spc="-5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C</a:t>
            </a:r>
            <a:r>
              <a:rPr sz="1800" b="1" spc="-1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o</a:t>
            </a:r>
            <a:r>
              <a:rPr sz="18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n</a:t>
            </a:r>
            <a:r>
              <a:rPr sz="1800" b="1" spc="-15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v</a:t>
            </a:r>
            <a:r>
              <a:rPr sz="1800" b="1" spc="5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</a:t>
            </a:r>
            <a:r>
              <a:rPr sz="18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si</a:t>
            </a:r>
            <a:r>
              <a:rPr sz="1800" b="1" spc="-5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o</a:t>
            </a:r>
            <a:r>
              <a:rPr sz="1800" b="1" spc="-1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n</a:t>
            </a:r>
            <a:r>
              <a:rPr sz="1800" b="1" spc="-2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–</a:t>
            </a:r>
            <a:r>
              <a:rPr sz="1800" b="1" spc="-1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CA" sz="1800" b="1" spc="-75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Appts</a:t>
            </a:r>
            <a:r>
              <a:rPr lang="en-CA" sz="1800" b="1" spc="-7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to Shows to Buyers</a:t>
            </a:r>
            <a:endParaRPr sz="18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1616226" y="6624073"/>
            <a:ext cx="939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5E5E5E"/>
                </a:solidFill>
                <a:latin typeface="Calibri"/>
                <a:cs typeface="Calibri"/>
              </a:rPr>
              <a:t>5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73" name="Date Placeholder 7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pc="-10" smtClean="0"/>
              <a:t>January 20, 2016</a:t>
            </a:r>
            <a:endParaRPr lang="en-US" spc="-5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4804057"/>
              </p:ext>
            </p:extLst>
          </p:nvPr>
        </p:nvGraphicFramePr>
        <p:xfrm>
          <a:off x="4343400" y="838200"/>
          <a:ext cx="76962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9141540" y="1169541"/>
            <a:ext cx="0" cy="485025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876800" y="2590800"/>
            <a:ext cx="6934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32770" y="4983351"/>
            <a:ext cx="2625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 smtClean="0"/>
              <a:t>Strong </a:t>
            </a:r>
            <a:r>
              <a:rPr lang="en-CA" i="1" dirty="0" err="1" smtClean="0"/>
              <a:t>Appts</a:t>
            </a:r>
            <a:r>
              <a:rPr lang="en-CA" i="1" dirty="0" smtClean="0"/>
              <a:t> to Shows</a:t>
            </a:r>
          </a:p>
          <a:p>
            <a:r>
              <a:rPr lang="en-CA" i="1" dirty="0" smtClean="0"/>
              <a:t>Weak </a:t>
            </a:r>
            <a:r>
              <a:rPr lang="en-CA" i="1" dirty="0" smtClean="0"/>
              <a:t>Attendees to Buyers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9246495" y="566242"/>
            <a:ext cx="2711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 smtClean="0"/>
              <a:t>Strong </a:t>
            </a:r>
            <a:r>
              <a:rPr lang="en-CA" i="1" dirty="0" err="1" smtClean="0"/>
              <a:t>Appts</a:t>
            </a:r>
            <a:r>
              <a:rPr lang="en-CA" i="1" dirty="0" smtClean="0"/>
              <a:t> to Shows</a:t>
            </a:r>
          </a:p>
          <a:p>
            <a:r>
              <a:rPr lang="en-CA" i="1" dirty="0" smtClean="0"/>
              <a:t>Strong</a:t>
            </a:r>
            <a:r>
              <a:rPr lang="en-CA" i="1" dirty="0" smtClean="0"/>
              <a:t> </a:t>
            </a:r>
            <a:r>
              <a:rPr lang="en-CA" i="1" dirty="0" smtClean="0"/>
              <a:t>Attendees to Buyers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132665" y="4983351"/>
            <a:ext cx="2839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 smtClean="0"/>
              <a:t>Weaker </a:t>
            </a:r>
            <a:r>
              <a:rPr lang="en-CA" i="1" dirty="0" err="1" smtClean="0"/>
              <a:t>Appts</a:t>
            </a:r>
            <a:r>
              <a:rPr lang="en-CA" i="1" dirty="0" smtClean="0"/>
              <a:t> to Shows</a:t>
            </a:r>
          </a:p>
          <a:p>
            <a:r>
              <a:rPr lang="en-CA" i="1" dirty="0" smtClean="0"/>
              <a:t>Weaker Attendees to Buyers</a:t>
            </a:r>
            <a:endParaRPr lang="en-US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5060278" y="582217"/>
            <a:ext cx="2736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 smtClean="0"/>
              <a:t>Weaker </a:t>
            </a:r>
            <a:r>
              <a:rPr lang="en-CA" i="1" dirty="0" err="1" smtClean="0"/>
              <a:t>Appts</a:t>
            </a:r>
            <a:r>
              <a:rPr lang="en-CA" i="1" dirty="0" smtClean="0"/>
              <a:t> to Shows</a:t>
            </a:r>
          </a:p>
          <a:p>
            <a:r>
              <a:rPr lang="en-CA" i="1" dirty="0" smtClean="0"/>
              <a:t>Strong Attendees to Buyers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8617412" y="6028705"/>
            <a:ext cx="125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Average 49%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4847303" y="2252246"/>
            <a:ext cx="1258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Average 52%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2706837"/>
              </p:ext>
            </p:extLst>
          </p:nvPr>
        </p:nvGraphicFramePr>
        <p:xfrm>
          <a:off x="5186678" y="877308"/>
          <a:ext cx="6548122" cy="5980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535940" y="1499106"/>
            <a:ext cx="243141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0" spc="-45" dirty="0">
                <a:solidFill>
                  <a:srgbClr val="FFFFFF"/>
                </a:solidFill>
                <a:latin typeface="Calibri Light"/>
                <a:cs typeface="Calibri Light"/>
              </a:rPr>
              <a:t>B</a:t>
            </a:r>
            <a:r>
              <a:rPr sz="3600" b="0" spc="-14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600" b="0" spc="-70" dirty="0">
                <a:solidFill>
                  <a:srgbClr val="FFFFFF"/>
                </a:solidFill>
                <a:latin typeface="Calibri Light"/>
                <a:cs typeface="Calibri Light"/>
              </a:rPr>
              <a:t>an</a:t>
            </a:r>
            <a:r>
              <a:rPr sz="3600" b="0" spc="-2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600" b="0" spc="-9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6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3600" b="0" spc="-7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3600" b="0" spc="-120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3600" b="0" spc="-65" dirty="0">
                <a:solidFill>
                  <a:srgbClr val="FFFFFF"/>
                </a:solidFill>
                <a:latin typeface="Calibri Light"/>
                <a:cs typeface="Calibri Light"/>
              </a:rPr>
              <a:t>al</a:t>
            </a:r>
            <a:r>
              <a:rPr sz="3600" b="0" spc="-6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600" b="0" spc="-20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endParaRPr sz="36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2975482"/>
            <a:ext cx="2720975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CA" sz="2000" b="1" dirty="0" smtClean="0">
                <a:solidFill>
                  <a:srgbClr val="FFFFFF"/>
                </a:solidFill>
                <a:latin typeface="Calibri"/>
                <a:cs typeface="Calibri"/>
              </a:rPr>
              <a:t>61</a:t>
            </a:r>
            <a:r>
              <a:rPr sz="2000" b="1" dirty="0" smtClean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r>
              <a:rPr sz="2000" b="1" spc="-2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bu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 smtClean="0">
                <a:solidFill>
                  <a:srgbClr val="FFFFFF"/>
                </a:solidFill>
                <a:latin typeface="Calibri"/>
                <a:cs typeface="Calibri"/>
              </a:rPr>
              <a:t>cur</a:t>
            </a:r>
            <a:r>
              <a:rPr sz="1500" spc="-30" dirty="0" smtClean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10" dirty="0" smtClean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spc="-5" dirty="0" smtClean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dirty="0" smtClean="0">
                <a:solidFill>
                  <a:srgbClr val="FFFFFF"/>
                </a:solidFill>
                <a:latin typeface="Calibri"/>
                <a:cs typeface="Calibri"/>
              </a:rPr>
              <a:t>ly</a:t>
            </a:r>
            <a:r>
              <a:rPr lang="en-US" sz="1500" dirty="0" smtClean="0">
                <a:solidFill>
                  <a:srgbClr val="FFFFFF"/>
                </a:solidFill>
                <a:latin typeface="Calibri"/>
                <a:cs typeface="Calibri"/>
              </a:rPr>
              <a:t> driving a Chevrolet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633851"/>
            <a:ext cx="27470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r>
              <a:rPr sz="2000" b="1" dirty="0" smtClean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r>
              <a:rPr sz="2000" b="1" spc="-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bu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t t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im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hicle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4290695"/>
            <a:ext cx="2800350" cy="5062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3800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r>
              <a:rPr sz="2000" b="1" dirty="0" smtClean="0">
                <a:solidFill>
                  <a:srgbClr val="FFFFFF"/>
                </a:solidFill>
                <a:latin typeface="Calibri"/>
                <a:cs typeface="Calibri"/>
              </a:rPr>
              <a:t>%</a:t>
            </a:r>
            <a:r>
              <a:rPr sz="2000" b="1" spc="-2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t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bu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 smtClean="0">
                <a:solidFill>
                  <a:srgbClr val="FFFFFF"/>
                </a:solidFill>
                <a:latin typeface="Calibri"/>
                <a:cs typeface="Calibri"/>
              </a:rPr>
              <a:t>anoth</a:t>
            </a:r>
            <a:r>
              <a:rPr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10" dirty="0" smtClean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lang="en-CA" sz="1500" spc="-10" dirty="0" smtClean="0">
                <a:solidFill>
                  <a:srgbClr val="FFFFFF"/>
                </a:solidFill>
                <a:latin typeface="Calibri"/>
                <a:cs typeface="Calibri"/>
              </a:rPr>
              <a:t> non GM</a:t>
            </a:r>
            <a:r>
              <a:rPr sz="1500" spc="-25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 smtClean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500" spc="-45" dirty="0" smtClean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 smtClean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367348" y="374232"/>
            <a:ext cx="3714115" cy="425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60" dirty="0">
                <a:solidFill>
                  <a:srgbClr val="595958"/>
                </a:solidFill>
                <a:latin typeface="Calibri"/>
                <a:cs typeface="Calibri"/>
              </a:rPr>
              <a:t>T</a:t>
            </a:r>
            <a:r>
              <a:rPr sz="1800" b="1" spc="-10" dirty="0">
                <a:solidFill>
                  <a:srgbClr val="595958"/>
                </a:solidFill>
                <a:latin typeface="Calibri"/>
                <a:cs typeface="Calibri"/>
              </a:rPr>
              <a:t>op</a:t>
            </a:r>
            <a:r>
              <a:rPr sz="1800" b="1" spc="-5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595958"/>
                </a:solidFill>
                <a:latin typeface="Calibri"/>
                <a:cs typeface="Calibri"/>
              </a:rPr>
              <a:t>1</a:t>
            </a:r>
            <a:r>
              <a:rPr sz="1800" b="1" spc="-10" dirty="0">
                <a:solidFill>
                  <a:srgbClr val="595958"/>
                </a:solidFill>
                <a:latin typeface="Calibri"/>
                <a:cs typeface="Calibri"/>
              </a:rPr>
              <a:t>5</a:t>
            </a:r>
            <a:r>
              <a:rPr sz="1800" b="1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595958"/>
                </a:solidFill>
                <a:latin typeface="Calibri"/>
                <a:cs typeface="Calibri"/>
              </a:rPr>
              <a:t>B</a:t>
            </a:r>
            <a:r>
              <a:rPr sz="1800" b="1" spc="-40" dirty="0">
                <a:solidFill>
                  <a:srgbClr val="595958"/>
                </a:solidFill>
                <a:latin typeface="Calibri"/>
                <a:cs typeface="Calibri"/>
              </a:rPr>
              <a:t>r</a:t>
            </a:r>
            <a:r>
              <a:rPr sz="1800" b="1" spc="-15" dirty="0">
                <a:solidFill>
                  <a:srgbClr val="595958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595958"/>
                </a:solidFill>
                <a:latin typeface="Calibri"/>
                <a:cs typeface="Calibri"/>
              </a:rPr>
              <a:t>nd</a:t>
            </a:r>
            <a:r>
              <a:rPr sz="1800" b="1" spc="-10" dirty="0">
                <a:solidFill>
                  <a:srgbClr val="595958"/>
                </a:solidFill>
                <a:latin typeface="Calibri"/>
                <a:cs typeface="Calibri"/>
              </a:rPr>
              <a:t>s </a:t>
            </a:r>
            <a:r>
              <a:rPr sz="1800" b="1" spc="-15" dirty="0">
                <a:solidFill>
                  <a:srgbClr val="595958"/>
                </a:solidFill>
                <a:latin typeface="Calibri"/>
                <a:cs typeface="Calibri"/>
              </a:rPr>
              <a:t>B</a:t>
            </a:r>
            <a:r>
              <a:rPr sz="1800" b="1" spc="-5" dirty="0">
                <a:solidFill>
                  <a:srgbClr val="595958"/>
                </a:solidFill>
                <a:latin typeface="Calibri"/>
                <a:cs typeface="Calibri"/>
              </a:rPr>
              <a:t>u</a:t>
            </a:r>
            <a:r>
              <a:rPr sz="1800" b="1" spc="-35" dirty="0">
                <a:solidFill>
                  <a:srgbClr val="595958"/>
                </a:solidFill>
                <a:latin typeface="Calibri"/>
                <a:cs typeface="Calibri"/>
              </a:rPr>
              <a:t>y</a:t>
            </a:r>
            <a:r>
              <a:rPr sz="1800" b="1" spc="5" dirty="0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sz="1800" b="1" spc="-30" dirty="0">
                <a:solidFill>
                  <a:srgbClr val="595958"/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rgbClr val="595958"/>
                </a:solidFill>
                <a:latin typeface="Calibri"/>
                <a:cs typeface="Calibri"/>
              </a:rPr>
              <a:t>s</a:t>
            </a:r>
            <a:r>
              <a:rPr sz="1800" b="1" spc="-25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95958"/>
                </a:solidFill>
                <a:latin typeface="Calibri"/>
                <a:cs typeface="Calibri"/>
              </a:rPr>
              <a:t>C</a:t>
            </a:r>
            <a:r>
              <a:rPr sz="1800" b="1" spc="5" dirty="0">
                <a:solidFill>
                  <a:srgbClr val="595958"/>
                </a:solidFill>
                <a:latin typeface="Calibri"/>
                <a:cs typeface="Calibri"/>
              </a:rPr>
              <a:t>u</a:t>
            </a:r>
            <a:r>
              <a:rPr sz="1800" b="1" spc="-5" dirty="0">
                <a:solidFill>
                  <a:srgbClr val="595958"/>
                </a:solidFill>
                <a:latin typeface="Calibri"/>
                <a:cs typeface="Calibri"/>
              </a:rPr>
              <a:t>r</a:t>
            </a:r>
            <a:r>
              <a:rPr sz="1800" b="1" spc="-30" dirty="0">
                <a:solidFill>
                  <a:srgbClr val="595958"/>
                </a:solidFill>
                <a:latin typeface="Calibri"/>
                <a:cs typeface="Calibri"/>
              </a:rPr>
              <a:t>r</a:t>
            </a:r>
            <a:r>
              <a:rPr sz="1800" b="1" spc="5" dirty="0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sz="1800" b="1" spc="-20" dirty="0">
                <a:solidFill>
                  <a:srgbClr val="595958"/>
                </a:solidFill>
                <a:latin typeface="Calibri"/>
                <a:cs typeface="Calibri"/>
              </a:rPr>
              <a:t>n</a:t>
            </a:r>
            <a:r>
              <a:rPr sz="1800" b="1" spc="-10" dirty="0">
                <a:solidFill>
                  <a:srgbClr val="595958"/>
                </a:solidFill>
                <a:latin typeface="Calibri"/>
                <a:cs typeface="Calibri"/>
              </a:rPr>
              <a:t>tly</a:t>
            </a:r>
            <a:r>
              <a:rPr sz="1800" b="1" spc="-25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95958"/>
                </a:solidFill>
                <a:latin typeface="Calibri"/>
                <a:cs typeface="Calibri"/>
              </a:rPr>
              <a:t>O</a:t>
            </a:r>
            <a:r>
              <a:rPr sz="1800" b="1" dirty="0">
                <a:solidFill>
                  <a:srgbClr val="595958"/>
                </a:solidFill>
                <a:latin typeface="Calibri"/>
                <a:cs typeface="Calibri"/>
              </a:rPr>
              <a:t>w</a:t>
            </a:r>
            <a:r>
              <a:rPr sz="1800" b="1" spc="5" dirty="0">
                <a:solidFill>
                  <a:srgbClr val="595958"/>
                </a:solidFill>
                <a:latin typeface="Calibri"/>
                <a:cs typeface="Calibri"/>
              </a:rPr>
              <a:t>ne</a:t>
            </a:r>
            <a:r>
              <a:rPr sz="1800" b="1" spc="-10" dirty="0">
                <a:solidFill>
                  <a:srgbClr val="595958"/>
                </a:solidFill>
                <a:latin typeface="Calibri"/>
                <a:cs typeface="Calibri"/>
              </a:rPr>
              <a:t>d</a:t>
            </a:r>
            <a:endParaRPr sz="1800" dirty="0">
              <a:latin typeface="Calibri"/>
              <a:cs typeface="Calibri"/>
            </a:endParaRPr>
          </a:p>
          <a:p>
            <a:pPr marL="972185">
              <a:lnSpc>
                <a:spcPct val="100000"/>
              </a:lnSpc>
              <a:spcBef>
                <a:spcPts val="210"/>
              </a:spcBef>
            </a:pPr>
            <a:r>
              <a:rPr sz="800" spc="-10" dirty="0">
                <a:solidFill>
                  <a:srgbClr val="595958"/>
                </a:solidFill>
                <a:latin typeface="Calibri"/>
                <a:cs typeface="Calibri"/>
              </a:rPr>
              <a:t>B</a:t>
            </a:r>
            <a:r>
              <a:rPr sz="800" spc="-5" dirty="0">
                <a:solidFill>
                  <a:srgbClr val="595958"/>
                </a:solidFill>
                <a:latin typeface="Calibri"/>
                <a:cs typeface="Calibri"/>
              </a:rPr>
              <a:t>ase</a:t>
            </a:r>
            <a:r>
              <a:rPr sz="800" dirty="0">
                <a:solidFill>
                  <a:srgbClr val="595958"/>
                </a:solidFill>
                <a:latin typeface="Calibri"/>
                <a:cs typeface="Calibri"/>
              </a:rPr>
              <a:t>d</a:t>
            </a:r>
            <a:r>
              <a:rPr sz="800" spc="5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595958"/>
                </a:solidFill>
                <a:latin typeface="Calibri"/>
                <a:cs typeface="Calibri"/>
              </a:rPr>
              <a:t>o</a:t>
            </a:r>
            <a:r>
              <a:rPr sz="800" dirty="0">
                <a:solidFill>
                  <a:srgbClr val="595958"/>
                </a:solidFill>
                <a:latin typeface="Calibri"/>
                <a:cs typeface="Calibri"/>
              </a:rPr>
              <a:t>n</a:t>
            </a:r>
            <a:r>
              <a:rPr sz="800" spc="-5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lang="en-US" sz="800" dirty="0" smtClean="0">
                <a:solidFill>
                  <a:srgbClr val="595958"/>
                </a:solidFill>
                <a:latin typeface="Calibri"/>
                <a:cs typeface="Calibri"/>
              </a:rPr>
              <a:t>194</a:t>
            </a:r>
            <a:r>
              <a:rPr sz="800" spc="-15" dirty="0" smtClean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595958"/>
                </a:solidFill>
                <a:latin typeface="Calibri"/>
                <a:cs typeface="Calibri"/>
              </a:rPr>
              <a:t>Veri</a:t>
            </a:r>
            <a:r>
              <a:rPr sz="800" spc="-10" dirty="0">
                <a:solidFill>
                  <a:srgbClr val="595958"/>
                </a:solidFill>
                <a:latin typeface="Calibri"/>
                <a:cs typeface="Calibri"/>
              </a:rPr>
              <a:t>f</a:t>
            </a:r>
            <a:r>
              <a:rPr sz="800" spc="-5" dirty="0">
                <a:solidFill>
                  <a:srgbClr val="595958"/>
                </a:solidFill>
                <a:latin typeface="Calibri"/>
                <a:cs typeface="Calibri"/>
              </a:rPr>
              <a:t>ie</a:t>
            </a:r>
            <a:r>
              <a:rPr sz="800" dirty="0">
                <a:solidFill>
                  <a:srgbClr val="595958"/>
                </a:solidFill>
                <a:latin typeface="Calibri"/>
                <a:cs typeface="Calibri"/>
              </a:rPr>
              <a:t>d</a:t>
            </a:r>
            <a:r>
              <a:rPr sz="800" spc="20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595958"/>
                </a:solidFill>
                <a:latin typeface="Calibri"/>
                <a:cs typeface="Calibri"/>
              </a:rPr>
              <a:t>S</a:t>
            </a:r>
            <a:r>
              <a:rPr sz="800" spc="-5" dirty="0">
                <a:solidFill>
                  <a:srgbClr val="595958"/>
                </a:solidFill>
                <a:latin typeface="Calibri"/>
                <a:cs typeface="Calibri"/>
              </a:rPr>
              <a:t>ale</a:t>
            </a:r>
            <a:r>
              <a:rPr sz="800" dirty="0">
                <a:solidFill>
                  <a:srgbClr val="595958"/>
                </a:solidFill>
                <a:latin typeface="Calibri"/>
                <a:cs typeface="Calibri"/>
              </a:rPr>
              <a:t>s</a:t>
            </a:r>
            <a:endParaRPr sz="800" dirty="0">
              <a:latin typeface="Calibri"/>
              <a:cs typeface="Calibri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10" smtClean="0"/>
              <a:t>January 20, 2016</a:t>
            </a:r>
            <a:endParaRPr spc="-5" dirty="0"/>
          </a:p>
        </p:txBody>
      </p:sp>
      <p:sp>
        <p:nvSpPr>
          <p:cNvPr id="74" name="object 74"/>
          <p:cNvSpPr txBox="1"/>
          <p:nvPr/>
        </p:nvSpPr>
        <p:spPr>
          <a:xfrm>
            <a:off x="11039902" y="6574020"/>
            <a:ext cx="9398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5E5E5E"/>
                </a:solidFill>
                <a:latin typeface="Calibri"/>
                <a:cs typeface="Calibri"/>
              </a:rPr>
              <a:t>6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246879" y="6586735"/>
            <a:ext cx="18796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15" dirty="0">
                <a:solidFill>
                  <a:srgbClr val="595958"/>
                </a:solidFill>
                <a:latin typeface="Calibri"/>
                <a:cs typeface="Calibri"/>
              </a:rPr>
              <a:t>A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B</a:t>
            </a:r>
            <a:r>
              <a:rPr sz="900" spc="-10" dirty="0">
                <a:solidFill>
                  <a:srgbClr val="595958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O</a:t>
            </a:r>
            <a:r>
              <a:rPr sz="900" spc="5" dirty="0">
                <a:solidFill>
                  <a:srgbClr val="595958"/>
                </a:solidFill>
                <a:latin typeface="Calibri"/>
                <a:cs typeface="Calibri"/>
              </a:rPr>
              <a:t>L</a:t>
            </a:r>
            <a:r>
              <a:rPr sz="900" spc="-15" dirty="0">
                <a:solidFill>
                  <a:srgbClr val="595958"/>
                </a:solidFill>
                <a:latin typeface="Calibri"/>
                <a:cs typeface="Calibri"/>
              </a:rPr>
              <a:t>U</a:t>
            </a:r>
            <a:r>
              <a:rPr sz="900" spc="5" dirty="0">
                <a:solidFill>
                  <a:srgbClr val="595958"/>
                </a:solidFill>
                <a:latin typeface="Calibri"/>
                <a:cs typeface="Calibri"/>
              </a:rPr>
              <a:t>T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sz="900" spc="-20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R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sz="900" spc="-10" dirty="0">
                <a:solidFill>
                  <a:srgbClr val="595958"/>
                </a:solidFill>
                <a:latin typeface="Calibri"/>
                <a:cs typeface="Calibri"/>
              </a:rPr>
              <a:t>S</a:t>
            </a:r>
            <a:r>
              <a:rPr sz="900" spc="-15" dirty="0">
                <a:solidFill>
                  <a:srgbClr val="595958"/>
                </a:solidFill>
                <a:latin typeface="Calibri"/>
                <a:cs typeface="Calibri"/>
              </a:rPr>
              <a:t>U</a:t>
            </a:r>
            <a:r>
              <a:rPr sz="900" spc="5" dirty="0">
                <a:solidFill>
                  <a:srgbClr val="595958"/>
                </a:solidFill>
                <a:latin typeface="Calibri"/>
                <a:cs typeface="Calibri"/>
              </a:rPr>
              <a:t>LT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S</a:t>
            </a:r>
            <a:r>
              <a:rPr sz="900" spc="-20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PR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O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D</a:t>
            </a:r>
            <a:r>
              <a:rPr sz="900" spc="-15" dirty="0">
                <a:solidFill>
                  <a:srgbClr val="595958"/>
                </a:solidFill>
                <a:latin typeface="Calibri"/>
                <a:cs typeface="Calibri"/>
              </a:rPr>
              <a:t>U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C</a:t>
            </a:r>
            <a:r>
              <a:rPr sz="900" spc="5" dirty="0">
                <a:solidFill>
                  <a:srgbClr val="595958"/>
                </a:solidFill>
                <a:latin typeface="Calibri"/>
                <a:cs typeface="Calibri"/>
              </a:rPr>
              <a:t>T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IO</a:t>
            </a:r>
            <a:r>
              <a:rPr sz="900" spc="-15" dirty="0">
                <a:solidFill>
                  <a:srgbClr val="595958"/>
                </a:solidFill>
                <a:latin typeface="Calibri"/>
                <a:cs typeface="Calibri"/>
              </a:rPr>
              <a:t>N</a:t>
            </a:r>
            <a:r>
              <a:rPr sz="900" spc="-10" dirty="0">
                <a:solidFill>
                  <a:srgbClr val="595958"/>
                </a:solidFill>
                <a:latin typeface="Calibri"/>
                <a:cs typeface="Calibri"/>
              </a:rPr>
              <a:t>S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,</a:t>
            </a:r>
            <a:r>
              <a:rPr sz="900" spc="-35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900" spc="5" dirty="0">
                <a:solidFill>
                  <a:srgbClr val="595958"/>
                </a:solidFill>
                <a:latin typeface="Calibri"/>
                <a:cs typeface="Calibri"/>
              </a:rPr>
              <a:t>LTD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576825" y="6631206"/>
            <a:ext cx="221107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 smtClean="0">
                <a:solidFill>
                  <a:srgbClr val="595958"/>
                </a:solidFill>
                <a:latin typeface="Calibri"/>
                <a:cs typeface="Calibri"/>
              </a:rPr>
              <a:t>.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576825" y="6214325"/>
            <a:ext cx="257619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Ba</a:t>
            </a:r>
            <a:r>
              <a:rPr sz="900" spc="-10" dirty="0">
                <a:solidFill>
                  <a:srgbClr val="595958"/>
                </a:solidFill>
                <a:latin typeface="Calibri"/>
                <a:cs typeface="Calibri"/>
              </a:rPr>
              <a:t>se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d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900" spc="5" dirty="0">
                <a:solidFill>
                  <a:srgbClr val="595958"/>
                </a:solidFill>
                <a:latin typeface="Calibri"/>
                <a:cs typeface="Calibri"/>
              </a:rPr>
              <a:t>o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n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595958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a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l</a:t>
            </a:r>
            <a:r>
              <a:rPr sz="900" spc="-10" dirty="0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s</a:t>
            </a:r>
            <a:r>
              <a:rPr sz="900" spc="5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as</a:t>
            </a:r>
            <a:r>
              <a:rPr sz="900" spc="-15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c</a:t>
            </a:r>
            <a:r>
              <a:rPr sz="900" spc="5" dirty="0">
                <a:solidFill>
                  <a:srgbClr val="595958"/>
                </a:solidFill>
                <a:latin typeface="Calibri"/>
                <a:cs typeface="Calibri"/>
              </a:rPr>
              <a:t>o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ll</a:t>
            </a:r>
            <a:r>
              <a:rPr sz="900" spc="-10" dirty="0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c</a:t>
            </a:r>
            <a:r>
              <a:rPr sz="900" spc="-10" dirty="0">
                <a:solidFill>
                  <a:srgbClr val="595958"/>
                </a:solidFill>
                <a:latin typeface="Calibri"/>
                <a:cs typeface="Calibri"/>
              </a:rPr>
              <a:t>te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d</a:t>
            </a:r>
            <a:r>
              <a:rPr sz="900" spc="5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by</a:t>
            </a:r>
            <a:r>
              <a:rPr sz="900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900" spc="-15" dirty="0">
                <a:solidFill>
                  <a:srgbClr val="595958"/>
                </a:solidFill>
                <a:latin typeface="Calibri"/>
                <a:cs typeface="Calibri"/>
              </a:rPr>
              <a:t>A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bs</a:t>
            </a:r>
            <a:r>
              <a:rPr sz="900" spc="5" dirty="0">
                <a:solidFill>
                  <a:srgbClr val="595958"/>
                </a:solidFill>
                <a:latin typeface="Calibri"/>
                <a:cs typeface="Calibri"/>
              </a:rPr>
              <a:t>o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lu</a:t>
            </a:r>
            <a:r>
              <a:rPr sz="900" spc="-10" dirty="0">
                <a:solidFill>
                  <a:srgbClr val="595958"/>
                </a:solidFill>
                <a:latin typeface="Calibri"/>
                <a:cs typeface="Calibri"/>
              </a:rPr>
              <a:t>t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sz="900" spc="30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R</a:t>
            </a:r>
            <a:r>
              <a:rPr sz="900" spc="-10" dirty="0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sz="900" spc="-5" dirty="0">
                <a:solidFill>
                  <a:srgbClr val="595958"/>
                </a:solidFill>
                <a:latin typeface="Calibri"/>
                <a:cs typeface="Calibri"/>
              </a:rPr>
              <a:t>sult</a:t>
            </a:r>
            <a:r>
              <a:rPr sz="900" spc="10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900" spc="5" dirty="0" smtClean="0">
                <a:solidFill>
                  <a:srgbClr val="595958"/>
                </a:solidFill>
                <a:latin typeface="Calibri"/>
                <a:cs typeface="Calibri"/>
              </a:rPr>
              <a:t>T</a:t>
            </a:r>
            <a:r>
              <a:rPr sz="900" spc="-10" dirty="0" smtClean="0">
                <a:solidFill>
                  <a:srgbClr val="595958"/>
                </a:solidFill>
                <a:latin typeface="Calibri"/>
                <a:cs typeface="Calibri"/>
              </a:rPr>
              <a:t>r</a:t>
            </a:r>
            <a:r>
              <a:rPr sz="900" dirty="0" smtClean="0">
                <a:solidFill>
                  <a:srgbClr val="595958"/>
                </a:solidFill>
                <a:latin typeface="Calibri"/>
                <a:cs typeface="Calibri"/>
              </a:rPr>
              <a:t>a</a:t>
            </a:r>
            <a:r>
              <a:rPr sz="900" spc="-5" dirty="0" smtClean="0">
                <a:solidFill>
                  <a:srgbClr val="595958"/>
                </a:solidFill>
                <a:latin typeface="Calibri"/>
                <a:cs typeface="Calibri"/>
              </a:rPr>
              <a:t>in</a:t>
            </a:r>
            <a:r>
              <a:rPr sz="900" spc="-10" dirty="0" smtClean="0">
                <a:solidFill>
                  <a:srgbClr val="595958"/>
                </a:solidFill>
                <a:latin typeface="Calibri"/>
                <a:cs typeface="Calibri"/>
              </a:rPr>
              <a:t>er</a:t>
            </a:r>
            <a:r>
              <a:rPr sz="900" dirty="0" smtClean="0">
                <a:solidFill>
                  <a:srgbClr val="595958"/>
                </a:solidFill>
                <a:latin typeface="Calibri"/>
                <a:cs typeface="Calibri"/>
              </a:rPr>
              <a:t>s</a:t>
            </a:r>
            <a:r>
              <a:rPr lang="en-US" sz="900" dirty="0">
                <a:solidFill>
                  <a:srgbClr val="595958"/>
                </a:solidFill>
                <a:cs typeface="Calibri"/>
              </a:rPr>
              <a:t> a</a:t>
            </a:r>
            <a:r>
              <a:rPr lang="en-US" sz="900" spc="-5" dirty="0">
                <a:solidFill>
                  <a:srgbClr val="595958"/>
                </a:solidFill>
                <a:cs typeface="Calibri"/>
              </a:rPr>
              <a:t>t</a:t>
            </a:r>
            <a:r>
              <a:rPr lang="en-US" sz="900" spc="-15" dirty="0">
                <a:solidFill>
                  <a:srgbClr val="595958"/>
                </a:solidFill>
                <a:cs typeface="Calibri"/>
              </a:rPr>
              <a:t> </a:t>
            </a:r>
            <a:r>
              <a:rPr lang="en-US" sz="900" spc="-10" dirty="0">
                <a:solidFill>
                  <a:srgbClr val="595958"/>
                </a:solidFill>
                <a:cs typeface="Calibri"/>
              </a:rPr>
              <a:t>t</a:t>
            </a:r>
            <a:r>
              <a:rPr lang="en-US" sz="900" spc="-15" dirty="0">
                <a:solidFill>
                  <a:srgbClr val="595958"/>
                </a:solidFill>
                <a:cs typeface="Calibri"/>
              </a:rPr>
              <a:t>h</a:t>
            </a:r>
            <a:r>
              <a:rPr lang="en-US" sz="900" spc="-5" dirty="0">
                <a:solidFill>
                  <a:srgbClr val="595958"/>
                </a:solidFill>
                <a:cs typeface="Calibri"/>
              </a:rPr>
              <a:t>e</a:t>
            </a:r>
            <a:r>
              <a:rPr lang="en-US" sz="900" spc="5" dirty="0">
                <a:solidFill>
                  <a:srgbClr val="595958"/>
                </a:solidFill>
                <a:cs typeface="Calibri"/>
              </a:rPr>
              <a:t> </a:t>
            </a:r>
            <a:r>
              <a:rPr lang="en-US" sz="900" spc="-5" dirty="0">
                <a:solidFill>
                  <a:srgbClr val="595958"/>
                </a:solidFill>
                <a:cs typeface="Calibri"/>
              </a:rPr>
              <a:t>en</a:t>
            </a:r>
            <a:r>
              <a:rPr lang="en-US" sz="900" dirty="0">
                <a:solidFill>
                  <a:srgbClr val="595958"/>
                </a:solidFill>
                <a:cs typeface="Calibri"/>
              </a:rPr>
              <a:t>d</a:t>
            </a:r>
            <a:r>
              <a:rPr lang="en-US" sz="900" spc="5" dirty="0">
                <a:solidFill>
                  <a:srgbClr val="595958"/>
                </a:solidFill>
                <a:cs typeface="Calibri"/>
              </a:rPr>
              <a:t> o</a:t>
            </a:r>
            <a:r>
              <a:rPr lang="en-US" sz="900" dirty="0">
                <a:solidFill>
                  <a:srgbClr val="595958"/>
                </a:solidFill>
                <a:cs typeface="Calibri"/>
              </a:rPr>
              <a:t>f</a:t>
            </a:r>
            <a:r>
              <a:rPr lang="en-US" sz="900" spc="-15" dirty="0">
                <a:solidFill>
                  <a:srgbClr val="595958"/>
                </a:solidFill>
                <a:cs typeface="Calibri"/>
              </a:rPr>
              <a:t> </a:t>
            </a:r>
            <a:r>
              <a:rPr lang="en-US" sz="900" spc="-10" dirty="0">
                <a:solidFill>
                  <a:srgbClr val="595958"/>
                </a:solidFill>
                <a:cs typeface="Calibri"/>
              </a:rPr>
              <a:t>e</a:t>
            </a:r>
            <a:r>
              <a:rPr lang="en-US" sz="900" spc="-5" dirty="0">
                <a:solidFill>
                  <a:srgbClr val="595958"/>
                </a:solidFill>
                <a:cs typeface="Calibri"/>
              </a:rPr>
              <a:t>ac</a:t>
            </a:r>
            <a:r>
              <a:rPr lang="en-US" sz="900" dirty="0">
                <a:solidFill>
                  <a:srgbClr val="595958"/>
                </a:solidFill>
                <a:cs typeface="Calibri"/>
              </a:rPr>
              <a:t>h</a:t>
            </a:r>
            <a:r>
              <a:rPr lang="en-US" sz="900" spc="-5" dirty="0">
                <a:solidFill>
                  <a:srgbClr val="595958"/>
                </a:solidFill>
                <a:cs typeface="Calibri"/>
              </a:rPr>
              <a:t> </a:t>
            </a:r>
            <a:r>
              <a:rPr lang="en-US" sz="900" spc="-10" dirty="0">
                <a:solidFill>
                  <a:srgbClr val="595958"/>
                </a:solidFill>
                <a:cs typeface="Calibri"/>
              </a:rPr>
              <a:t>e</a:t>
            </a:r>
            <a:r>
              <a:rPr lang="en-US" sz="900" spc="-5" dirty="0">
                <a:solidFill>
                  <a:srgbClr val="595958"/>
                </a:solidFill>
                <a:cs typeface="Calibri"/>
              </a:rPr>
              <a:t>v</a:t>
            </a:r>
            <a:r>
              <a:rPr lang="en-US" sz="900" spc="-10" dirty="0">
                <a:solidFill>
                  <a:srgbClr val="595958"/>
                </a:solidFill>
                <a:cs typeface="Calibri"/>
              </a:rPr>
              <a:t>en</a:t>
            </a:r>
            <a:r>
              <a:rPr lang="en-US" sz="900" spc="-5" dirty="0">
                <a:solidFill>
                  <a:srgbClr val="595958"/>
                </a:solidFill>
                <a:cs typeface="Calibri"/>
              </a:rPr>
              <a:t>t</a:t>
            </a:r>
            <a:r>
              <a:rPr lang="en-US" sz="900" spc="10" dirty="0">
                <a:solidFill>
                  <a:srgbClr val="595958"/>
                </a:solidFill>
                <a:cs typeface="Calibri"/>
              </a:rPr>
              <a:t> </a:t>
            </a:r>
            <a:r>
              <a:rPr lang="en-US" sz="900" spc="-10" dirty="0">
                <a:solidFill>
                  <a:srgbClr val="595958"/>
                </a:solidFill>
                <a:cs typeface="Calibri"/>
              </a:rPr>
              <a:t>w</a:t>
            </a:r>
            <a:r>
              <a:rPr lang="en-US" sz="900" spc="-5" dirty="0">
                <a:solidFill>
                  <a:srgbClr val="595958"/>
                </a:solidFill>
                <a:cs typeface="Calibri"/>
              </a:rPr>
              <a:t>i</a:t>
            </a:r>
            <a:r>
              <a:rPr lang="en-US" sz="900" spc="-10" dirty="0">
                <a:solidFill>
                  <a:srgbClr val="595958"/>
                </a:solidFill>
                <a:cs typeface="Calibri"/>
              </a:rPr>
              <a:t>t</a:t>
            </a:r>
            <a:r>
              <a:rPr lang="en-US" sz="900" dirty="0">
                <a:solidFill>
                  <a:srgbClr val="595958"/>
                </a:solidFill>
                <a:cs typeface="Calibri"/>
              </a:rPr>
              <a:t>h</a:t>
            </a:r>
            <a:r>
              <a:rPr lang="en-US" sz="900" spc="-5" dirty="0">
                <a:solidFill>
                  <a:srgbClr val="595958"/>
                </a:solidFill>
                <a:cs typeface="Calibri"/>
              </a:rPr>
              <a:t> </a:t>
            </a:r>
            <a:r>
              <a:rPr lang="en-US" sz="900" dirty="0">
                <a:solidFill>
                  <a:srgbClr val="595958"/>
                </a:solidFill>
                <a:cs typeface="Calibri"/>
              </a:rPr>
              <a:t>an</a:t>
            </a:r>
            <a:r>
              <a:rPr lang="en-US" sz="900" spc="-5" dirty="0">
                <a:solidFill>
                  <a:srgbClr val="595958"/>
                </a:solidFill>
                <a:cs typeface="Calibri"/>
              </a:rPr>
              <a:t> </a:t>
            </a:r>
            <a:r>
              <a:rPr lang="en-US" sz="900" spc="-10" dirty="0">
                <a:solidFill>
                  <a:srgbClr val="595958"/>
                </a:solidFill>
                <a:cs typeface="Calibri"/>
              </a:rPr>
              <a:t>87%</a:t>
            </a:r>
            <a:r>
              <a:rPr lang="en-US" sz="900" spc="-20" dirty="0">
                <a:solidFill>
                  <a:srgbClr val="595958"/>
                </a:solidFill>
                <a:cs typeface="Calibri"/>
              </a:rPr>
              <a:t> </a:t>
            </a:r>
            <a:r>
              <a:rPr lang="en-US" sz="900" dirty="0">
                <a:solidFill>
                  <a:srgbClr val="595958"/>
                </a:solidFill>
                <a:cs typeface="Calibri"/>
              </a:rPr>
              <a:t>a</a:t>
            </a:r>
            <a:r>
              <a:rPr lang="en-US" sz="900" spc="-5" dirty="0">
                <a:solidFill>
                  <a:srgbClr val="595958"/>
                </a:solidFill>
                <a:cs typeface="Calibri"/>
              </a:rPr>
              <a:t>ccur</a:t>
            </a:r>
            <a:r>
              <a:rPr lang="en-US" sz="900" dirty="0">
                <a:solidFill>
                  <a:srgbClr val="595958"/>
                </a:solidFill>
                <a:cs typeface="Calibri"/>
              </a:rPr>
              <a:t>a</a:t>
            </a:r>
            <a:r>
              <a:rPr lang="en-US" sz="900" spc="-5" dirty="0">
                <a:solidFill>
                  <a:srgbClr val="595958"/>
                </a:solidFill>
                <a:cs typeface="Calibri"/>
              </a:rPr>
              <a:t>cy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576825" y="5794289"/>
            <a:ext cx="319659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401445">
              <a:lnSpc>
                <a:spcPts val="1065"/>
              </a:lnSpc>
            </a:pPr>
            <a:r>
              <a:rPr sz="1050" spc="-15" dirty="0" smtClean="0">
                <a:solidFill>
                  <a:srgbClr val="595958"/>
                </a:solidFill>
                <a:latin typeface="Calibri"/>
                <a:cs typeface="Calibri"/>
              </a:rPr>
              <a:t>A</a:t>
            </a:r>
            <a:r>
              <a:rPr sz="1050" spc="-5" dirty="0" smtClean="0">
                <a:solidFill>
                  <a:srgbClr val="595958"/>
                </a:solidFill>
                <a:latin typeface="Calibri"/>
                <a:cs typeface="Calibri"/>
              </a:rPr>
              <a:t>ddi</a:t>
            </a:r>
            <a:r>
              <a:rPr sz="1050" spc="-10" dirty="0" smtClean="0">
                <a:solidFill>
                  <a:srgbClr val="595958"/>
                </a:solidFill>
                <a:latin typeface="Calibri"/>
                <a:cs typeface="Calibri"/>
              </a:rPr>
              <a:t>t</a:t>
            </a:r>
            <a:r>
              <a:rPr sz="1050" spc="-5" dirty="0" smtClean="0">
                <a:solidFill>
                  <a:srgbClr val="595958"/>
                </a:solidFill>
                <a:latin typeface="Calibri"/>
                <a:cs typeface="Calibri"/>
              </a:rPr>
              <a:t>i</a:t>
            </a:r>
            <a:r>
              <a:rPr sz="1050" spc="5" dirty="0" smtClean="0">
                <a:solidFill>
                  <a:srgbClr val="595958"/>
                </a:solidFill>
                <a:latin typeface="Calibri"/>
                <a:cs typeface="Calibri"/>
              </a:rPr>
              <a:t>o</a:t>
            </a:r>
            <a:r>
              <a:rPr sz="1050" spc="-5" dirty="0" smtClean="0">
                <a:solidFill>
                  <a:srgbClr val="595958"/>
                </a:solidFill>
                <a:latin typeface="Calibri"/>
                <a:cs typeface="Calibri"/>
              </a:rPr>
              <a:t>n</a:t>
            </a:r>
            <a:r>
              <a:rPr sz="1050" dirty="0" smtClean="0">
                <a:solidFill>
                  <a:srgbClr val="595958"/>
                </a:solidFill>
                <a:latin typeface="Calibri"/>
                <a:cs typeface="Calibri"/>
              </a:rPr>
              <a:t>al</a:t>
            </a:r>
            <a:r>
              <a:rPr sz="1050" spc="30" dirty="0" smtClean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lang="en-US" sz="1050" spc="-10" dirty="0">
                <a:solidFill>
                  <a:srgbClr val="595958"/>
                </a:solidFill>
                <a:latin typeface="Calibri"/>
                <a:cs typeface="Calibri"/>
              </a:rPr>
              <a:t>4</a:t>
            </a:r>
            <a:r>
              <a:rPr sz="1050" spc="-10" dirty="0" smtClean="0">
                <a:solidFill>
                  <a:srgbClr val="595958"/>
                </a:solidFill>
                <a:latin typeface="Calibri"/>
                <a:cs typeface="Calibri"/>
              </a:rPr>
              <a:t>% </a:t>
            </a:r>
            <a:r>
              <a:rPr sz="1050" dirty="0">
                <a:solidFill>
                  <a:srgbClr val="595958"/>
                </a:solidFill>
                <a:latin typeface="Calibri"/>
                <a:cs typeface="Calibri"/>
              </a:rPr>
              <a:t>f</a:t>
            </a:r>
            <a:r>
              <a:rPr sz="1050" spc="-10" dirty="0">
                <a:solidFill>
                  <a:srgbClr val="595958"/>
                </a:solidFill>
                <a:latin typeface="Calibri"/>
                <a:cs typeface="Calibri"/>
              </a:rPr>
              <a:t>r</a:t>
            </a:r>
            <a:r>
              <a:rPr sz="1050" spc="5" dirty="0">
                <a:solidFill>
                  <a:srgbClr val="595958"/>
                </a:solidFill>
                <a:latin typeface="Calibri"/>
                <a:cs typeface="Calibri"/>
              </a:rPr>
              <a:t>o</a:t>
            </a:r>
            <a:r>
              <a:rPr sz="1050" spc="-10" dirty="0">
                <a:solidFill>
                  <a:srgbClr val="595958"/>
                </a:solidFill>
                <a:latin typeface="Calibri"/>
                <a:cs typeface="Calibri"/>
              </a:rPr>
              <a:t>m</a:t>
            </a:r>
            <a:r>
              <a:rPr sz="1050" spc="-15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595958"/>
                </a:solidFill>
                <a:latin typeface="Calibri"/>
                <a:cs typeface="Calibri"/>
              </a:rPr>
              <a:t>m</a:t>
            </a:r>
            <a:r>
              <a:rPr sz="1050" spc="-5" dirty="0">
                <a:solidFill>
                  <a:srgbClr val="595958"/>
                </a:solidFill>
                <a:latin typeface="Calibri"/>
                <a:cs typeface="Calibri"/>
              </a:rPr>
              <a:t>isc</a:t>
            </a:r>
            <a:r>
              <a:rPr sz="1050" dirty="0">
                <a:solidFill>
                  <a:srgbClr val="595958"/>
                </a:solidFill>
                <a:latin typeface="Calibri"/>
                <a:cs typeface="Calibri"/>
              </a:rPr>
              <a:t>. </a:t>
            </a:r>
            <a:r>
              <a:rPr sz="1050" spc="-5" dirty="0" smtClean="0">
                <a:solidFill>
                  <a:srgbClr val="595958"/>
                </a:solidFill>
                <a:latin typeface="Calibri"/>
                <a:cs typeface="Calibri"/>
              </a:rPr>
              <a:t>br</a:t>
            </a:r>
            <a:r>
              <a:rPr sz="1050" dirty="0" smtClean="0">
                <a:solidFill>
                  <a:srgbClr val="595958"/>
                </a:solidFill>
                <a:latin typeface="Calibri"/>
                <a:cs typeface="Calibri"/>
              </a:rPr>
              <a:t>a</a:t>
            </a:r>
            <a:r>
              <a:rPr sz="1050" spc="-5" dirty="0" smtClean="0">
                <a:solidFill>
                  <a:srgbClr val="595958"/>
                </a:solidFill>
                <a:latin typeface="Calibri"/>
                <a:cs typeface="Calibri"/>
              </a:rPr>
              <a:t>nds</a:t>
            </a:r>
            <a:endParaRPr sz="105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4106746"/>
              </p:ext>
            </p:extLst>
          </p:nvPr>
        </p:nvGraphicFramePr>
        <p:xfrm>
          <a:off x="5568696" y="603043"/>
          <a:ext cx="5556504" cy="3345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467113" y="634998"/>
            <a:ext cx="3129280" cy="2769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280" marR="530860">
              <a:lnSpc>
                <a:spcPts val="3670"/>
              </a:lnSpc>
            </a:pPr>
            <a:r>
              <a:rPr sz="3600" b="0" spc="-80" dirty="0">
                <a:solidFill>
                  <a:srgbClr val="FFFFFF"/>
                </a:solidFill>
                <a:latin typeface="Calibri Light"/>
                <a:cs typeface="Calibri Light"/>
              </a:rPr>
              <a:t>Wh</a:t>
            </a:r>
            <a:r>
              <a:rPr sz="3600" b="0" spc="-11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3600" b="0" spc="-1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600" b="0" spc="-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55" dirty="0">
                <a:solidFill>
                  <a:srgbClr val="FFFFFF"/>
                </a:solidFill>
                <a:latin typeface="Calibri Light"/>
                <a:cs typeface="Calibri Light"/>
              </a:rPr>
              <a:t>mo</a:t>
            </a:r>
            <a:r>
              <a:rPr sz="3600" b="0" spc="-5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600" b="0" spc="-70" dirty="0">
                <a:solidFill>
                  <a:srgbClr val="FFFFFF"/>
                </a:solidFill>
                <a:latin typeface="Calibri Light"/>
                <a:cs typeface="Calibri Light"/>
              </a:rPr>
              <a:t>els</a:t>
            </a:r>
            <a:r>
              <a:rPr sz="3600" b="0" spc="-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7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600" b="0" spc="-6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600" b="0" spc="-2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600" b="0" spc="-9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6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600" b="0" spc="-70" dirty="0">
                <a:solidFill>
                  <a:srgbClr val="FFFFFF"/>
                </a:solidFill>
                <a:latin typeface="Calibri Light"/>
                <a:cs typeface="Calibri Light"/>
              </a:rPr>
              <a:t>h</a:t>
            </a:r>
            <a:r>
              <a:rPr sz="3600" b="0" spc="-8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600" b="0" spc="-20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3600" b="0" spc="-1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70" dirty="0">
                <a:solidFill>
                  <a:srgbClr val="FFFFFF"/>
                </a:solidFill>
                <a:latin typeface="Calibri Light"/>
                <a:cs typeface="Calibri Light"/>
              </a:rPr>
              <a:t>bu</a:t>
            </a:r>
            <a:r>
              <a:rPr sz="3600" b="0" spc="-20" dirty="0">
                <a:solidFill>
                  <a:srgbClr val="FFFFFF"/>
                </a:solidFill>
                <a:latin typeface="Calibri Light"/>
                <a:cs typeface="Calibri Light"/>
              </a:rPr>
              <a:t>y</a:t>
            </a:r>
            <a:r>
              <a:rPr sz="3600" b="0" spc="-1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dirty="0">
                <a:solidFill>
                  <a:srgbClr val="FFFFFF"/>
                </a:solidFill>
                <a:latin typeface="Calibri Light"/>
                <a:cs typeface="Calibri Light"/>
              </a:rPr>
              <a:t>?</a:t>
            </a:r>
            <a:endParaRPr sz="3600" dirty="0">
              <a:latin typeface="Calibri Light"/>
              <a:cs typeface="Calibri Light"/>
            </a:endParaRPr>
          </a:p>
          <a:p>
            <a:pPr marL="12700" marR="5080">
              <a:lnSpc>
                <a:spcPts val="1730"/>
              </a:lnSpc>
              <a:spcBef>
                <a:spcPts val="1935"/>
              </a:spcBef>
            </a:pPr>
            <a:r>
              <a:rPr lang="en-CA" sz="1600" spc="-15" dirty="0" smtClean="0">
                <a:solidFill>
                  <a:srgbClr val="FFFFFF"/>
                </a:solidFill>
                <a:latin typeface="Calibri"/>
                <a:cs typeface="Calibri"/>
              </a:rPr>
              <a:t>The Silverado 1500 was the #1 New and  the #1 </a:t>
            </a:r>
            <a:r>
              <a:rPr lang="en-CA" sz="1600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lang="en-CA" sz="1600" spc="-15" dirty="0" smtClean="0">
                <a:solidFill>
                  <a:srgbClr val="FFFFFF"/>
                </a:solidFill>
                <a:latin typeface="Calibri"/>
                <a:cs typeface="Calibri"/>
              </a:rPr>
              <a:t>sed  vehicle sold</a:t>
            </a:r>
          </a:p>
          <a:p>
            <a:pPr marL="12700" marR="5080">
              <a:lnSpc>
                <a:spcPts val="1730"/>
              </a:lnSpc>
              <a:spcBef>
                <a:spcPts val="1935"/>
              </a:spcBef>
            </a:pPr>
            <a:endParaRPr lang="en-CA" sz="1600" spc="-15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2700" marR="5080">
              <a:lnSpc>
                <a:spcPts val="1730"/>
              </a:lnSpc>
              <a:spcBef>
                <a:spcPts val="1935"/>
              </a:spcBef>
            </a:pPr>
            <a:r>
              <a:rPr lang="en-CA" sz="1600" spc="-30" dirty="0" smtClean="0">
                <a:solidFill>
                  <a:srgbClr val="FFFFFF"/>
                </a:solidFill>
                <a:latin typeface="Calibri"/>
                <a:cs typeface="Calibri"/>
              </a:rPr>
              <a:t>Chevrolet </a:t>
            </a:r>
            <a:r>
              <a:rPr lang="en-US" sz="1600" spc="-20" dirty="0" smtClean="0">
                <a:solidFill>
                  <a:srgbClr val="FFFFFF"/>
                </a:solidFill>
                <a:latin typeface="Calibri"/>
                <a:cs typeface="Calibri"/>
              </a:rPr>
              <a:t>brand represented 75% of the used vehicles sold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57999" y="299957"/>
            <a:ext cx="4495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solidFill>
                  <a:srgbClr val="595958"/>
                </a:solidFill>
                <a:latin typeface="Calibri"/>
                <a:cs typeface="Calibri"/>
              </a:rPr>
              <a:t>N</a:t>
            </a:r>
            <a:r>
              <a:rPr sz="1800" spc="-20" dirty="0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sz="1800" spc="-15" dirty="0">
                <a:solidFill>
                  <a:srgbClr val="595958"/>
                </a:solidFill>
                <a:latin typeface="Calibri"/>
                <a:cs typeface="Calibri"/>
              </a:rPr>
              <a:t>w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12051" y="3740844"/>
            <a:ext cx="4965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595958"/>
                </a:solidFill>
                <a:latin typeface="Calibri"/>
                <a:cs typeface="Calibri"/>
              </a:rPr>
              <a:t>U</a:t>
            </a:r>
            <a:r>
              <a:rPr sz="1800" dirty="0">
                <a:solidFill>
                  <a:srgbClr val="595958"/>
                </a:solidFill>
                <a:latin typeface="Calibri"/>
                <a:cs typeface="Calibri"/>
              </a:rPr>
              <a:t>sed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86015" y="768095"/>
            <a:ext cx="0" cy="59690"/>
          </a:xfrm>
          <a:custGeom>
            <a:avLst/>
            <a:gdLst/>
            <a:ahLst/>
            <a:cxnLst/>
            <a:rect l="l" t="t" r="r" b="b"/>
            <a:pathLst>
              <a:path h="59690">
                <a:moveTo>
                  <a:pt x="0" y="0"/>
                </a:moveTo>
                <a:lnTo>
                  <a:pt x="0" y="59435"/>
                </a:lnTo>
              </a:path>
            </a:pathLst>
          </a:custGeom>
          <a:ln w="9144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7511795" y="768095"/>
            <a:ext cx="0" cy="59690"/>
          </a:xfrm>
          <a:custGeom>
            <a:avLst/>
            <a:gdLst/>
            <a:ahLst/>
            <a:cxnLst/>
            <a:rect l="l" t="t" r="r" b="b"/>
            <a:pathLst>
              <a:path h="59690">
                <a:moveTo>
                  <a:pt x="0" y="0"/>
                </a:moveTo>
                <a:lnTo>
                  <a:pt x="0" y="59435"/>
                </a:lnTo>
              </a:path>
            </a:pathLst>
          </a:custGeom>
          <a:ln w="9144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8037576" y="768095"/>
            <a:ext cx="0" cy="59690"/>
          </a:xfrm>
          <a:custGeom>
            <a:avLst/>
            <a:gdLst/>
            <a:ahLst/>
            <a:cxnLst/>
            <a:rect l="l" t="t" r="r" b="b"/>
            <a:pathLst>
              <a:path h="59690">
                <a:moveTo>
                  <a:pt x="0" y="0"/>
                </a:moveTo>
                <a:lnTo>
                  <a:pt x="0" y="59435"/>
                </a:lnTo>
              </a:path>
            </a:pathLst>
          </a:custGeom>
          <a:ln w="9144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8563355" y="768095"/>
            <a:ext cx="0" cy="59690"/>
          </a:xfrm>
          <a:custGeom>
            <a:avLst/>
            <a:gdLst/>
            <a:ahLst/>
            <a:cxnLst/>
            <a:rect l="l" t="t" r="r" b="b"/>
            <a:pathLst>
              <a:path h="59690">
                <a:moveTo>
                  <a:pt x="0" y="0"/>
                </a:moveTo>
                <a:lnTo>
                  <a:pt x="0" y="59435"/>
                </a:lnTo>
              </a:path>
            </a:pathLst>
          </a:custGeom>
          <a:ln w="9144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9089135" y="768095"/>
            <a:ext cx="0" cy="59690"/>
          </a:xfrm>
          <a:custGeom>
            <a:avLst/>
            <a:gdLst/>
            <a:ahLst/>
            <a:cxnLst/>
            <a:rect l="l" t="t" r="r" b="b"/>
            <a:pathLst>
              <a:path h="59690">
                <a:moveTo>
                  <a:pt x="0" y="0"/>
                </a:moveTo>
                <a:lnTo>
                  <a:pt x="0" y="59435"/>
                </a:lnTo>
              </a:path>
            </a:pathLst>
          </a:custGeom>
          <a:ln w="9144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9614915" y="768095"/>
            <a:ext cx="0" cy="59690"/>
          </a:xfrm>
          <a:custGeom>
            <a:avLst/>
            <a:gdLst/>
            <a:ahLst/>
            <a:cxnLst/>
            <a:rect l="l" t="t" r="r" b="b"/>
            <a:pathLst>
              <a:path h="59690">
                <a:moveTo>
                  <a:pt x="0" y="0"/>
                </a:moveTo>
                <a:lnTo>
                  <a:pt x="0" y="59435"/>
                </a:lnTo>
              </a:path>
            </a:pathLst>
          </a:custGeom>
          <a:ln w="9144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0140695" y="768095"/>
            <a:ext cx="0" cy="59690"/>
          </a:xfrm>
          <a:custGeom>
            <a:avLst/>
            <a:gdLst/>
            <a:ahLst/>
            <a:cxnLst/>
            <a:rect l="l" t="t" r="r" b="b"/>
            <a:pathLst>
              <a:path h="59690">
                <a:moveTo>
                  <a:pt x="0" y="0"/>
                </a:moveTo>
                <a:lnTo>
                  <a:pt x="0" y="59435"/>
                </a:lnTo>
              </a:path>
            </a:pathLst>
          </a:custGeom>
          <a:ln w="9144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0666476" y="768095"/>
            <a:ext cx="0" cy="2205355"/>
          </a:xfrm>
          <a:custGeom>
            <a:avLst/>
            <a:gdLst/>
            <a:ahLst/>
            <a:cxnLst/>
            <a:rect l="l" t="t" r="r" b="b"/>
            <a:pathLst>
              <a:path h="2205355">
                <a:moveTo>
                  <a:pt x="0" y="0"/>
                </a:moveTo>
                <a:lnTo>
                  <a:pt x="0" y="2205228"/>
                </a:lnTo>
              </a:path>
            </a:pathLst>
          </a:custGeom>
          <a:ln w="9144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6460235" y="768095"/>
            <a:ext cx="0" cy="2205355"/>
          </a:xfrm>
          <a:custGeom>
            <a:avLst/>
            <a:gdLst/>
            <a:ahLst/>
            <a:cxnLst/>
            <a:rect l="l" t="t" r="r" b="b"/>
            <a:pathLst>
              <a:path h="2205355">
                <a:moveTo>
                  <a:pt x="0" y="2205228"/>
                </a:moveTo>
                <a:lnTo>
                  <a:pt x="0" y="0"/>
                </a:lnTo>
              </a:path>
            </a:pathLst>
          </a:custGeom>
          <a:ln w="9144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 txBox="1"/>
          <p:nvPr/>
        </p:nvSpPr>
        <p:spPr>
          <a:xfrm>
            <a:off x="7204254" y="3502317"/>
            <a:ext cx="2538095" cy="477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9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50" spc="-165" dirty="0">
                <a:solidFill>
                  <a:srgbClr val="595958"/>
                </a:solidFill>
                <a:latin typeface="Calibri"/>
                <a:cs typeface="Calibri"/>
              </a:rPr>
              <a:t>T</a:t>
            </a:r>
            <a:r>
              <a:rPr sz="1850" dirty="0">
                <a:solidFill>
                  <a:srgbClr val="595958"/>
                </a:solidFill>
                <a:latin typeface="Calibri"/>
                <a:cs typeface="Calibri"/>
              </a:rPr>
              <a:t>op</a:t>
            </a:r>
            <a:r>
              <a:rPr sz="1850" spc="-5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1850" spc="5" dirty="0">
                <a:solidFill>
                  <a:srgbClr val="595958"/>
                </a:solidFill>
                <a:latin typeface="Calibri"/>
                <a:cs typeface="Calibri"/>
              </a:rPr>
              <a:t>1</a:t>
            </a:r>
            <a:r>
              <a:rPr sz="1850" dirty="0">
                <a:solidFill>
                  <a:srgbClr val="595958"/>
                </a:solidFill>
                <a:latin typeface="Calibri"/>
                <a:cs typeface="Calibri"/>
              </a:rPr>
              <a:t>0</a:t>
            </a:r>
            <a:r>
              <a:rPr sz="1850" spc="5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595958"/>
                </a:solidFill>
                <a:latin typeface="Calibri"/>
                <a:cs typeface="Calibri"/>
              </a:rPr>
              <a:t>U</a:t>
            </a:r>
            <a:r>
              <a:rPr sz="1850" dirty="0">
                <a:solidFill>
                  <a:srgbClr val="595958"/>
                </a:solidFill>
                <a:latin typeface="Calibri"/>
                <a:cs typeface="Calibri"/>
              </a:rPr>
              <a:t>s</a:t>
            </a:r>
            <a:r>
              <a:rPr sz="1850" spc="-5" dirty="0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sz="1850" dirty="0">
                <a:solidFill>
                  <a:srgbClr val="595958"/>
                </a:solidFill>
                <a:latin typeface="Calibri"/>
                <a:cs typeface="Calibri"/>
              </a:rPr>
              <a:t>d</a:t>
            </a:r>
            <a:r>
              <a:rPr sz="1850" spc="5" dirty="0">
                <a:solidFill>
                  <a:srgbClr val="595958"/>
                </a:solidFill>
                <a:latin typeface="Calibri"/>
                <a:cs typeface="Calibri"/>
              </a:rPr>
              <a:t> M</a:t>
            </a:r>
            <a:r>
              <a:rPr sz="1850" dirty="0">
                <a:solidFill>
                  <a:srgbClr val="595958"/>
                </a:solidFill>
                <a:latin typeface="Calibri"/>
                <a:cs typeface="Calibri"/>
              </a:rPr>
              <a:t>o</a:t>
            </a:r>
            <a:r>
              <a:rPr sz="1850" spc="-10" dirty="0">
                <a:solidFill>
                  <a:srgbClr val="595958"/>
                </a:solidFill>
                <a:latin typeface="Calibri"/>
                <a:cs typeface="Calibri"/>
              </a:rPr>
              <a:t>d</a:t>
            </a:r>
            <a:r>
              <a:rPr sz="1850" spc="-5" dirty="0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sz="1850" spc="5" dirty="0">
                <a:solidFill>
                  <a:srgbClr val="595958"/>
                </a:solidFill>
                <a:latin typeface="Calibri"/>
                <a:cs typeface="Calibri"/>
              </a:rPr>
              <a:t>l</a:t>
            </a:r>
            <a:r>
              <a:rPr sz="1850" dirty="0">
                <a:solidFill>
                  <a:srgbClr val="595958"/>
                </a:solidFill>
                <a:latin typeface="Calibri"/>
                <a:cs typeface="Calibri"/>
              </a:rPr>
              <a:t>s</a:t>
            </a:r>
            <a:r>
              <a:rPr sz="1850" spc="-10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1850" spc="-5" dirty="0">
                <a:solidFill>
                  <a:srgbClr val="595958"/>
                </a:solidFill>
                <a:latin typeface="Calibri"/>
                <a:cs typeface="Calibri"/>
              </a:rPr>
              <a:t>S</a:t>
            </a:r>
            <a:r>
              <a:rPr sz="1850" dirty="0">
                <a:solidFill>
                  <a:srgbClr val="595958"/>
                </a:solidFill>
                <a:latin typeface="Calibri"/>
                <a:cs typeface="Calibri"/>
              </a:rPr>
              <a:t>o</a:t>
            </a:r>
            <a:r>
              <a:rPr sz="1850" spc="5" dirty="0">
                <a:solidFill>
                  <a:srgbClr val="595958"/>
                </a:solidFill>
                <a:latin typeface="Calibri"/>
                <a:cs typeface="Calibri"/>
              </a:rPr>
              <a:t>l</a:t>
            </a:r>
            <a:r>
              <a:rPr sz="1850" dirty="0">
                <a:solidFill>
                  <a:srgbClr val="595958"/>
                </a:solidFill>
                <a:latin typeface="Calibri"/>
                <a:cs typeface="Calibri"/>
              </a:rPr>
              <a:t>d</a:t>
            </a:r>
            <a:endParaRPr sz="1850" dirty="0">
              <a:latin typeface="Calibri"/>
              <a:cs typeface="Calibri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title"/>
          </p:nvPr>
        </p:nvSpPr>
        <p:spPr>
          <a:xfrm>
            <a:off x="609600" y="183170"/>
            <a:ext cx="11077161" cy="461794"/>
          </a:xfrm>
          <a:prstGeom prst="rect">
            <a:avLst/>
          </a:prstGeom>
        </p:spPr>
        <p:txBody>
          <a:bodyPr vert="horz" wrap="square" lIns="0" tIns="175388" rIns="0" bIns="0" rtlCol="0">
            <a:spAutoFit/>
          </a:bodyPr>
          <a:lstStyle/>
          <a:p>
            <a:pPr marL="6550659">
              <a:lnSpc>
                <a:spcPct val="100000"/>
              </a:lnSpc>
            </a:pPr>
            <a:r>
              <a:rPr sz="1850" b="0" spc="-165" dirty="0">
                <a:solidFill>
                  <a:srgbClr val="595958"/>
                </a:solidFill>
                <a:latin typeface="Calibri"/>
                <a:cs typeface="Calibri"/>
              </a:rPr>
              <a:t>T</a:t>
            </a:r>
            <a:r>
              <a:rPr sz="1850" b="0" dirty="0">
                <a:solidFill>
                  <a:srgbClr val="595958"/>
                </a:solidFill>
                <a:latin typeface="Calibri"/>
                <a:cs typeface="Calibri"/>
              </a:rPr>
              <a:t>op</a:t>
            </a:r>
            <a:r>
              <a:rPr sz="1850" b="0" spc="-5" dirty="0">
                <a:solidFill>
                  <a:srgbClr val="595958"/>
                </a:solidFill>
                <a:latin typeface="Calibri"/>
                <a:cs typeface="Calibri"/>
              </a:rPr>
              <a:t> N</a:t>
            </a:r>
            <a:r>
              <a:rPr sz="1850" b="0" spc="-15" dirty="0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sz="1850" b="0" dirty="0">
                <a:solidFill>
                  <a:srgbClr val="595958"/>
                </a:solidFill>
                <a:latin typeface="Calibri"/>
                <a:cs typeface="Calibri"/>
              </a:rPr>
              <a:t>w</a:t>
            </a:r>
            <a:r>
              <a:rPr sz="1850" b="0" spc="15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1850" b="0" spc="5" dirty="0">
                <a:solidFill>
                  <a:srgbClr val="595958"/>
                </a:solidFill>
                <a:latin typeface="Calibri"/>
                <a:cs typeface="Calibri"/>
              </a:rPr>
              <a:t>M</a:t>
            </a:r>
            <a:r>
              <a:rPr sz="1850" b="0" dirty="0">
                <a:solidFill>
                  <a:srgbClr val="595958"/>
                </a:solidFill>
                <a:latin typeface="Calibri"/>
                <a:cs typeface="Calibri"/>
              </a:rPr>
              <a:t>o</a:t>
            </a:r>
            <a:r>
              <a:rPr sz="1850" b="0" spc="-10" dirty="0">
                <a:solidFill>
                  <a:srgbClr val="595958"/>
                </a:solidFill>
                <a:latin typeface="Calibri"/>
                <a:cs typeface="Calibri"/>
              </a:rPr>
              <a:t>d</a:t>
            </a:r>
            <a:r>
              <a:rPr sz="1850" b="0" spc="-5" dirty="0">
                <a:solidFill>
                  <a:srgbClr val="595958"/>
                </a:solidFill>
                <a:latin typeface="Calibri"/>
                <a:cs typeface="Calibri"/>
              </a:rPr>
              <a:t>e</a:t>
            </a:r>
            <a:r>
              <a:rPr sz="1850" b="0" spc="5" dirty="0">
                <a:solidFill>
                  <a:srgbClr val="595958"/>
                </a:solidFill>
                <a:latin typeface="Calibri"/>
                <a:cs typeface="Calibri"/>
              </a:rPr>
              <a:t>l</a:t>
            </a:r>
            <a:r>
              <a:rPr sz="1850" b="0" dirty="0">
                <a:solidFill>
                  <a:srgbClr val="595958"/>
                </a:solidFill>
                <a:latin typeface="Calibri"/>
                <a:cs typeface="Calibri"/>
              </a:rPr>
              <a:t>s</a:t>
            </a:r>
            <a:r>
              <a:rPr sz="1850" b="0" spc="5" dirty="0">
                <a:solidFill>
                  <a:srgbClr val="595958"/>
                </a:solidFill>
                <a:latin typeface="Calibri"/>
                <a:cs typeface="Calibri"/>
              </a:rPr>
              <a:t> </a:t>
            </a:r>
            <a:r>
              <a:rPr sz="1850" b="0" spc="-5" dirty="0">
                <a:solidFill>
                  <a:srgbClr val="595958"/>
                </a:solidFill>
                <a:latin typeface="Calibri"/>
                <a:cs typeface="Calibri"/>
              </a:rPr>
              <a:t>S</a:t>
            </a:r>
            <a:r>
              <a:rPr sz="1850" b="0" dirty="0">
                <a:solidFill>
                  <a:srgbClr val="595958"/>
                </a:solidFill>
                <a:latin typeface="Calibri"/>
                <a:cs typeface="Calibri"/>
              </a:rPr>
              <a:t>o</a:t>
            </a:r>
            <a:r>
              <a:rPr sz="1850" b="0" spc="5" dirty="0">
                <a:solidFill>
                  <a:srgbClr val="595958"/>
                </a:solidFill>
                <a:latin typeface="Calibri"/>
                <a:cs typeface="Calibri"/>
              </a:rPr>
              <a:t>l</a:t>
            </a:r>
            <a:r>
              <a:rPr sz="1850" b="0" dirty="0">
                <a:solidFill>
                  <a:srgbClr val="595958"/>
                </a:solidFill>
                <a:latin typeface="Calibri"/>
                <a:cs typeface="Calibri"/>
              </a:rPr>
              <a:t>d</a:t>
            </a:r>
            <a:endParaRPr sz="1850" dirty="0">
              <a:latin typeface="Calibri"/>
              <a:cs typeface="Calibri"/>
            </a:endParaRPr>
          </a:p>
        </p:txBody>
      </p:sp>
      <p:sp>
        <p:nvSpPr>
          <p:cNvPr id="90" name="object 9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10" smtClean="0"/>
              <a:t>January 20, 2016</a:t>
            </a:r>
            <a:endParaRPr spc="-5" dirty="0"/>
          </a:p>
        </p:txBody>
      </p:sp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076480"/>
              </p:ext>
            </p:extLst>
          </p:nvPr>
        </p:nvGraphicFramePr>
        <p:xfrm>
          <a:off x="5943600" y="390129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0810502"/>
              </p:ext>
            </p:extLst>
          </p:nvPr>
        </p:nvGraphicFramePr>
        <p:xfrm>
          <a:off x="5629482" y="457200"/>
          <a:ext cx="6096000" cy="6264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535940" y="634998"/>
            <a:ext cx="2713990" cy="949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670"/>
              </a:lnSpc>
            </a:pPr>
            <a:r>
              <a:rPr sz="3600" b="0" spc="-29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600" b="0" spc="-14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600" b="0" spc="-70" dirty="0">
                <a:solidFill>
                  <a:srgbClr val="FFFFFF"/>
                </a:solidFill>
                <a:latin typeface="Calibri Light"/>
                <a:cs typeface="Calibri Light"/>
              </a:rPr>
              <a:t>ad</a:t>
            </a:r>
            <a:r>
              <a:rPr sz="3600" b="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600" b="0" spc="-1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65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3600" b="0" spc="-7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3600" b="0" spc="-1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3600" b="0" spc="-1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dirty="0">
                <a:solidFill>
                  <a:srgbClr val="FFFFFF"/>
                </a:solidFill>
                <a:latin typeface="Calibri Light"/>
                <a:cs typeface="Calibri Light"/>
              </a:rPr>
              <a:t>-</a:t>
            </a:r>
            <a:r>
              <a:rPr sz="3600" b="0" spc="-10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70" dirty="0">
                <a:solidFill>
                  <a:srgbClr val="FFFFFF"/>
                </a:solidFill>
                <a:latin typeface="Calibri Light"/>
                <a:cs typeface="Calibri Light"/>
              </a:rPr>
              <a:t>how ol</a:t>
            </a:r>
            <a:r>
              <a:rPr sz="3600" b="0" spc="-20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3600" b="0" spc="-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110" dirty="0">
                <a:solidFill>
                  <a:srgbClr val="FFFFFF"/>
                </a:solidFill>
                <a:latin typeface="Calibri Light"/>
                <a:cs typeface="Calibri Light"/>
              </a:rPr>
              <a:t>w</a:t>
            </a:r>
            <a:r>
              <a:rPr sz="3600" b="0" spc="-7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600" b="0" spc="-12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3600" b="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600" b="0" spc="-1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600" b="0" spc="-6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3600" b="0" spc="-70" dirty="0">
                <a:solidFill>
                  <a:srgbClr val="FFFFFF"/>
                </a:solidFill>
                <a:latin typeface="Calibri Light"/>
                <a:cs typeface="Calibri Light"/>
              </a:rPr>
              <a:t>h</a:t>
            </a:r>
            <a:r>
              <a:rPr sz="3600" b="0" spc="-6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3600" b="0" spc="-55" dirty="0">
                <a:solidFill>
                  <a:srgbClr val="FFFFFF"/>
                </a:solidFill>
                <a:latin typeface="Calibri Light"/>
                <a:cs typeface="Calibri Light"/>
              </a:rPr>
              <a:t>y?</a:t>
            </a:r>
            <a:endParaRPr sz="36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2627543"/>
            <a:ext cx="3021965" cy="18056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14325">
              <a:lnSpc>
                <a:spcPts val="1620"/>
              </a:lnSpc>
            </a:pPr>
            <a:r>
              <a:rPr lang="en-US" sz="2000" b="1" dirty="0" smtClean="0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r>
              <a:rPr sz="2000" b="1" dirty="0" smtClean="0">
                <a:solidFill>
                  <a:srgbClr val="FFFFFF"/>
                </a:solidFill>
                <a:latin typeface="Calibri"/>
                <a:cs typeface="Calibri"/>
              </a:rPr>
              <a:t>%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ad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ins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ts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anoth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CA" sz="1500" spc="-25" dirty="0" smtClean="0">
                <a:solidFill>
                  <a:srgbClr val="FFFFFF"/>
                </a:solidFill>
                <a:latin typeface="Calibri"/>
                <a:cs typeface="Calibri"/>
              </a:rPr>
              <a:t>non GM </a:t>
            </a:r>
            <a:r>
              <a:rPr sz="1500" dirty="0" smtClean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500" spc="-45" dirty="0" smtClean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 smtClean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2700" marR="88900">
              <a:lnSpc>
                <a:spcPts val="1620"/>
              </a:lnSpc>
            </a:pPr>
            <a:r>
              <a:rPr sz="1500" spc="-9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ad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p </a:t>
            </a:r>
            <a:r>
              <a:rPr sz="1500" spc="-4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r>
              <a:rPr sz="15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kin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CA" sz="2000" b="1" dirty="0" smtClean="0">
                <a:solidFill>
                  <a:srgbClr val="FFFFFF"/>
                </a:solidFill>
                <a:latin typeface="Calibri"/>
                <a:cs typeface="Calibri"/>
              </a:rPr>
              <a:t>49</a:t>
            </a:r>
            <a:r>
              <a:rPr sz="2000" b="1" dirty="0" smtClean="0">
                <a:solidFill>
                  <a:srgbClr val="FFFFFF"/>
                </a:solidFill>
                <a:latin typeface="Calibri"/>
                <a:cs typeface="Calibri"/>
              </a:rPr>
              <a:t>%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of th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ad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CA" sz="1500" spc="-5" dirty="0" smtClean="0">
                <a:solidFill>
                  <a:srgbClr val="FFFFFF"/>
                </a:solidFill>
                <a:latin typeface="Calibri"/>
                <a:cs typeface="Calibri"/>
              </a:rPr>
              <a:t>2 to 4 years old</a:t>
            </a: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ts val="1620"/>
              </a:lnSpc>
            </a:pPr>
            <a:r>
              <a:rPr lang="en-CA"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2013 </a:t>
            </a:r>
            <a:r>
              <a:rPr sz="1500" dirty="0" smtClean="0">
                <a:solidFill>
                  <a:srgbClr val="FFFFFF"/>
                </a:solidFill>
                <a:latin typeface="Calibri"/>
                <a:cs typeface="Calibri"/>
              </a:rPr>
              <a:t>mod</a:t>
            </a:r>
            <a:r>
              <a:rPr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 smtClean="0">
                <a:solidFill>
                  <a:srgbClr val="FFFFFF"/>
                </a:solidFill>
                <a:latin typeface="Calibri"/>
                <a:cs typeface="Calibri"/>
              </a:rPr>
              <a:t>l </a:t>
            </a:r>
            <a:r>
              <a:rPr sz="1500" spc="-30" dirty="0" smtClean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10" dirty="0" smtClean="0">
                <a:solidFill>
                  <a:srgbClr val="FFFFFF"/>
                </a:solidFill>
                <a:latin typeface="Calibri"/>
                <a:cs typeface="Calibri"/>
              </a:rPr>
              <a:t>ar</a:t>
            </a:r>
            <a:r>
              <a:rPr lang="en-CA" sz="1500" spc="-10" dirty="0" smtClean="0">
                <a:solidFill>
                  <a:srgbClr val="FFFFFF"/>
                </a:solidFill>
                <a:latin typeface="Calibri"/>
                <a:cs typeface="Calibri"/>
              </a:rPr>
              <a:t>s was the </a:t>
            </a:r>
            <a:r>
              <a:rPr sz="1500" spc="-10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singl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cat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CA" sz="1500" spc="-15" dirty="0" smtClean="0">
                <a:solidFill>
                  <a:srgbClr val="FFFFFF"/>
                </a:solidFill>
                <a:latin typeface="Calibri"/>
                <a:cs typeface="Calibri"/>
              </a:rPr>
              <a:t>27%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417695" y="2073545"/>
            <a:ext cx="106870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w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 </a:t>
            </a:r>
            <a:endParaRPr lang="en-CA" sz="1800" spc="-5" dirty="0" smtClean="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</a:pPr>
            <a:r>
              <a:rPr sz="1800" dirty="0" smtClean="0">
                <a:latin typeface="Calibri"/>
                <a:cs typeface="Calibri"/>
              </a:rPr>
              <a:t>Sp</a:t>
            </a:r>
            <a:r>
              <a:rPr sz="1800" spc="-5" dirty="0" smtClean="0">
                <a:latin typeface="Calibri"/>
                <a:cs typeface="Calibri"/>
              </a:rPr>
              <a:t>o</a:t>
            </a:r>
            <a:r>
              <a:rPr sz="1800" spc="-10" dirty="0" smtClean="0">
                <a:latin typeface="Calibri"/>
                <a:cs typeface="Calibri"/>
              </a:rPr>
              <a:t>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5486400" y="1981200"/>
            <a:ext cx="318252" cy="890915"/>
          </a:xfrm>
          <a:custGeom>
            <a:avLst/>
            <a:gdLst/>
            <a:ahLst/>
            <a:cxnLst/>
            <a:rect l="l" t="t" r="r" b="b"/>
            <a:pathLst>
              <a:path w="301625" h="1682750">
                <a:moveTo>
                  <a:pt x="301373" y="1682489"/>
                </a:moveTo>
                <a:lnTo>
                  <a:pt x="261388" y="1681606"/>
                </a:lnTo>
                <a:lnTo>
                  <a:pt x="209303" y="1677333"/>
                </a:lnTo>
                <a:lnTo>
                  <a:pt x="170874" y="1670217"/>
                </a:lnTo>
                <a:lnTo>
                  <a:pt x="148973" y="866641"/>
                </a:lnTo>
                <a:lnTo>
                  <a:pt x="147619" y="863239"/>
                </a:lnTo>
                <a:lnTo>
                  <a:pt x="105454" y="848867"/>
                </a:lnTo>
                <a:lnTo>
                  <a:pt x="58115" y="843397"/>
                </a:lnTo>
                <a:lnTo>
                  <a:pt x="0" y="841247"/>
                </a:lnTo>
                <a:lnTo>
                  <a:pt x="20056" y="841010"/>
                </a:lnTo>
                <a:lnTo>
                  <a:pt x="75063" y="837720"/>
                </a:lnTo>
                <a:lnTo>
                  <a:pt x="118159" y="831213"/>
                </a:lnTo>
                <a:lnTo>
                  <a:pt x="148973" y="25393"/>
                </a:lnTo>
                <a:lnTo>
                  <a:pt x="150327" y="21991"/>
                </a:lnTo>
                <a:lnTo>
                  <a:pt x="192492" y="7619"/>
                </a:lnTo>
                <a:lnTo>
                  <a:pt x="239831" y="2149"/>
                </a:lnTo>
                <a:lnTo>
                  <a:pt x="277668" y="299"/>
                </a:lnTo>
                <a:lnTo>
                  <a:pt x="297947" y="0"/>
                </a:lnTo>
              </a:path>
            </a:pathLst>
          </a:custGeom>
          <a:ln w="28575">
            <a:solidFill>
              <a:srgbClr val="418AB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3" name="object 10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10" smtClean="0"/>
              <a:t>January 20, 2016</a:t>
            </a:r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59E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1008</TotalTime>
  <Words>832</Words>
  <Application>Microsoft Office PowerPoint</Application>
  <PresentationFormat>Widescreen</PresentationFormat>
  <Paragraphs>158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Conversion – Appts to Shows to Buyers</vt:lpstr>
      <vt:lpstr>PowerPoint Presentation</vt:lpstr>
      <vt:lpstr>Top New Models Sold</vt:lpstr>
      <vt:lpstr>PowerPoint Presentation</vt:lpstr>
      <vt:lpstr>PowerPoint Presentation</vt:lpstr>
      <vt:lpstr>PowerPoint Presentation</vt:lpstr>
      <vt:lpstr>Summary: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Capital Auto Group Private Sale Event</dc:title>
  <dc:creator>Margaret Little</dc:creator>
  <cp:lastModifiedBy>Margaret Little</cp:lastModifiedBy>
  <cp:revision>77</cp:revision>
  <cp:lastPrinted>2016-01-15T20:39:48Z</cp:lastPrinted>
  <dcterms:created xsi:type="dcterms:W3CDTF">2015-11-18T12:45:23Z</dcterms:created>
  <dcterms:modified xsi:type="dcterms:W3CDTF">2016-01-15T22:26:53Z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2015-09-24T00:00:00Z</vt:filetime>
  </property>
  <property fmtid="{D5CDD505-2E9C-101B-9397-08002B2CF9AE}" pid="3" name="LastSaved">
    <vt:filetime>2015-11-18T00:00:00Z</vt:filetime>
  </property>
</Properties>
</file>